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78" r:id="rId5"/>
  </p:sldMasterIdLst>
  <p:notesMasterIdLst>
    <p:notesMasterId r:id="rId42"/>
  </p:notesMasterIdLst>
  <p:sldIdLst>
    <p:sldId id="317" r:id="rId6"/>
    <p:sldId id="318" r:id="rId7"/>
    <p:sldId id="319" r:id="rId8"/>
    <p:sldId id="321" r:id="rId9"/>
    <p:sldId id="325" r:id="rId10"/>
    <p:sldId id="327" r:id="rId11"/>
    <p:sldId id="334" r:id="rId12"/>
    <p:sldId id="336" r:id="rId13"/>
    <p:sldId id="335" r:id="rId14"/>
    <p:sldId id="323" r:id="rId15"/>
    <p:sldId id="329" r:id="rId16"/>
    <p:sldId id="338" r:id="rId17"/>
    <p:sldId id="337" r:id="rId18"/>
    <p:sldId id="322" r:id="rId19"/>
    <p:sldId id="332" r:id="rId20"/>
    <p:sldId id="370" r:id="rId21"/>
    <p:sldId id="371" r:id="rId22"/>
    <p:sldId id="372" r:id="rId23"/>
    <p:sldId id="349" r:id="rId24"/>
    <p:sldId id="351" r:id="rId25"/>
    <p:sldId id="352" r:id="rId26"/>
    <p:sldId id="353" r:id="rId27"/>
    <p:sldId id="354" r:id="rId28"/>
    <p:sldId id="355" r:id="rId29"/>
    <p:sldId id="367" r:id="rId30"/>
    <p:sldId id="357" r:id="rId31"/>
    <p:sldId id="358" r:id="rId32"/>
    <p:sldId id="359" r:id="rId33"/>
    <p:sldId id="360" r:id="rId34"/>
    <p:sldId id="362" r:id="rId35"/>
    <p:sldId id="361" r:id="rId36"/>
    <p:sldId id="363" r:id="rId37"/>
    <p:sldId id="365" r:id="rId38"/>
    <p:sldId id="364" r:id="rId39"/>
    <p:sldId id="368" r:id="rId40"/>
    <p:sldId id="366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FFF00"/>
    <a:srgbClr val="FF3300"/>
    <a:srgbClr val="996633"/>
    <a:srgbClr val="00FF00"/>
    <a:srgbClr val="000000"/>
    <a:srgbClr val="DDDDDD"/>
    <a:srgbClr val="08080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AB7EB-9229-2AE9-79E7-A9C99A7D7E09}" v="12" dt="2024-05-02T15:52:20.747"/>
    <p1510:client id="{E11073F5-B6BA-902D-0BBB-905E0995EA01}" v="81" dt="2024-05-01T17:18:45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y, Gregory R Lt Col USAF USAFA DF/DFAS" userId="S::gregory.frey@afacademy.af.edu::09d3b9e6-60b2-4ead-a694-496ff84bfb90" providerId="AD" clId="Web-{0DCAB7EB-9229-2AE9-79E7-A9C99A7D7E09}"/>
    <pc:docChg chg="addSld modSld">
      <pc:chgData name="Frey, Gregory R Lt Col USAF USAFA DF/DFAS" userId="S::gregory.frey@afacademy.af.edu::09d3b9e6-60b2-4ead-a694-496ff84bfb90" providerId="AD" clId="Web-{0DCAB7EB-9229-2AE9-79E7-A9C99A7D7E09}" dt="2024-05-02T15:52:20.747" v="11"/>
      <pc:docMkLst>
        <pc:docMk/>
      </pc:docMkLst>
      <pc:sldChg chg="addSp delSp modSp new">
        <pc:chgData name="Frey, Gregory R Lt Col USAF USAFA DF/DFAS" userId="S::gregory.frey@afacademy.af.edu::09d3b9e6-60b2-4ead-a694-496ff84bfb90" providerId="AD" clId="Web-{0DCAB7EB-9229-2AE9-79E7-A9C99A7D7E09}" dt="2024-05-02T15:52:20.747" v="11"/>
        <pc:sldMkLst>
          <pc:docMk/>
          <pc:sldMk cId="3035505827" sldId="368"/>
        </pc:sldMkLst>
        <pc:spChg chg="mod">
          <ac:chgData name="Frey, Gregory R Lt Col USAF USAFA DF/DFAS" userId="S::gregory.frey@afacademy.af.edu::09d3b9e6-60b2-4ead-a694-496ff84bfb90" providerId="AD" clId="Web-{0DCAB7EB-9229-2AE9-79E7-A9C99A7D7E09}" dt="2024-05-02T15:51:48.419" v="9" actId="20577"/>
          <ac:spMkLst>
            <pc:docMk/>
            <pc:sldMk cId="3035505827" sldId="368"/>
            <ac:spMk id="2" creationId="{B52A7407-B967-68A5-B473-D8E375B0D9DA}"/>
          </ac:spMkLst>
        </pc:spChg>
        <pc:spChg chg="del">
          <ac:chgData name="Frey, Gregory R Lt Col USAF USAFA DF/DFAS" userId="S::gregory.frey@afacademy.af.edu::09d3b9e6-60b2-4ead-a694-496ff84bfb90" providerId="AD" clId="Web-{0DCAB7EB-9229-2AE9-79E7-A9C99A7D7E09}" dt="2024-05-02T15:52:19.591" v="10"/>
          <ac:spMkLst>
            <pc:docMk/>
            <pc:sldMk cId="3035505827" sldId="368"/>
            <ac:spMk id="3" creationId="{248D5590-8A74-B844-97C1-06ECBE26E42E}"/>
          </ac:spMkLst>
        </pc:spChg>
        <pc:spChg chg="add">
          <ac:chgData name="Frey, Gregory R Lt Col USAF USAFA DF/DFAS" userId="S::gregory.frey@afacademy.af.edu::09d3b9e6-60b2-4ead-a694-496ff84bfb90" providerId="AD" clId="Web-{0DCAB7EB-9229-2AE9-79E7-A9C99A7D7E09}" dt="2024-05-02T15:52:20.747" v="11"/>
          <ac:spMkLst>
            <pc:docMk/>
            <pc:sldMk cId="3035505827" sldId="368"/>
            <ac:spMk id="5" creationId="{EF99CAAC-ADD5-140E-7656-8A8789952376}"/>
          </ac:spMkLst>
        </pc:spChg>
      </pc:sldChg>
    </pc:docChg>
  </pc:docChgLst>
  <pc:docChgLst>
    <pc:chgData name="Frey, Gregory R Lt Col USAF USAFA DF/DFAS" userId="S::gregory.frey@afacademy.af.edu::09d3b9e6-60b2-4ead-a694-496ff84bfb90" providerId="AD" clId="Web-{E11073F5-B6BA-902D-0BBB-905E0995EA01}"/>
    <pc:docChg chg="modSld">
      <pc:chgData name="Frey, Gregory R Lt Col USAF USAFA DF/DFAS" userId="S::gregory.frey@afacademy.af.edu::09d3b9e6-60b2-4ead-a694-496ff84bfb90" providerId="AD" clId="Web-{E11073F5-B6BA-902D-0BBB-905E0995EA01}" dt="2024-05-01T17:18:45.624" v="51" actId="1076"/>
      <pc:docMkLst>
        <pc:docMk/>
      </pc:docMkLst>
      <pc:sldChg chg="modSp">
        <pc:chgData name="Frey, Gregory R Lt Col USAF USAFA DF/DFAS" userId="S::gregory.frey@afacademy.af.edu::09d3b9e6-60b2-4ead-a694-496ff84bfb90" providerId="AD" clId="Web-{E11073F5-B6BA-902D-0BBB-905E0995EA01}" dt="2024-05-01T17:11:09.883" v="8" actId="20577"/>
        <pc:sldMkLst>
          <pc:docMk/>
          <pc:sldMk cId="3469793364" sldId="317"/>
        </pc:sldMkLst>
        <pc:spChg chg="mod">
          <ac:chgData name="Frey, Gregory R Lt Col USAF USAFA DF/DFAS" userId="S::gregory.frey@afacademy.af.edu::09d3b9e6-60b2-4ead-a694-496ff84bfb90" providerId="AD" clId="Web-{E11073F5-B6BA-902D-0BBB-905E0995EA01}" dt="2024-05-01T17:10:55.304" v="1" actId="20577"/>
          <ac:spMkLst>
            <pc:docMk/>
            <pc:sldMk cId="3469793364" sldId="317"/>
            <ac:spMk id="2" creationId="{00000000-0000-0000-0000-000000000000}"/>
          </ac:spMkLst>
        </pc:spChg>
        <pc:spChg chg="mod">
          <ac:chgData name="Frey, Gregory R Lt Col USAF USAFA DF/DFAS" userId="S::gregory.frey@afacademy.af.edu::09d3b9e6-60b2-4ead-a694-496ff84bfb90" providerId="AD" clId="Web-{E11073F5-B6BA-902D-0BBB-905E0995EA01}" dt="2024-05-01T17:11:09.883" v="8" actId="20577"/>
          <ac:spMkLst>
            <pc:docMk/>
            <pc:sldMk cId="3469793364" sldId="317"/>
            <ac:spMk id="3" creationId="{00000000-0000-0000-0000-000000000000}"/>
          </ac:spMkLst>
        </pc:spChg>
      </pc:sldChg>
      <pc:sldChg chg="addSp modSp">
        <pc:chgData name="Frey, Gregory R Lt Col USAF USAFA DF/DFAS" userId="S::gregory.frey@afacademy.af.edu::09d3b9e6-60b2-4ead-a694-496ff84bfb90" providerId="AD" clId="Web-{E11073F5-B6BA-902D-0BBB-905E0995EA01}" dt="2024-05-01T17:18:45.624" v="51" actId="1076"/>
        <pc:sldMkLst>
          <pc:docMk/>
          <pc:sldMk cId="3934781271" sldId="337"/>
        </pc:sldMkLst>
        <pc:spChg chg="add mod">
          <ac:chgData name="Frey, Gregory R Lt Col USAF USAFA DF/DFAS" userId="S::gregory.frey@afacademy.af.edu::09d3b9e6-60b2-4ead-a694-496ff84bfb90" providerId="AD" clId="Web-{E11073F5-B6BA-902D-0BBB-905E0995EA01}" dt="2024-05-01T17:18:28.264" v="46" actId="20577"/>
          <ac:spMkLst>
            <pc:docMk/>
            <pc:sldMk cId="3934781271" sldId="337"/>
            <ac:spMk id="7" creationId="{7009A044-D345-F377-7914-57F9552AF531}"/>
          </ac:spMkLst>
        </pc:spChg>
        <pc:spChg chg="add mod">
          <ac:chgData name="Frey, Gregory R Lt Col USAF USAFA DF/DFAS" userId="S::gregory.frey@afacademy.af.edu::09d3b9e6-60b2-4ead-a694-496ff84bfb90" providerId="AD" clId="Web-{E11073F5-B6BA-902D-0BBB-905E0995EA01}" dt="2024-05-01T17:18:45.624" v="51" actId="1076"/>
          <ac:spMkLst>
            <pc:docMk/>
            <pc:sldMk cId="3934781271" sldId="337"/>
            <ac:spMk id="8" creationId="{33D937F2-9D31-1EAE-D5EA-5DCA79E58624}"/>
          </ac:spMkLst>
        </pc:spChg>
        <pc:spChg chg="mod">
          <ac:chgData name="Frey, Gregory R Lt Col USAF USAFA DF/DFAS" userId="S::gregory.frey@afacademy.af.edu::09d3b9e6-60b2-4ead-a694-496ff84bfb90" providerId="AD" clId="Web-{E11073F5-B6BA-902D-0BBB-905E0995EA01}" dt="2024-05-01T17:15:16.855" v="34" actId="20577"/>
          <ac:spMkLst>
            <pc:docMk/>
            <pc:sldMk cId="3934781271" sldId="337"/>
            <ac:spMk id="13" creationId="{00000000-0000-0000-0000-000000000000}"/>
          </ac:spMkLst>
        </pc:spChg>
        <pc:spChg chg="mod">
          <ac:chgData name="Frey, Gregory R Lt Col USAF USAFA DF/DFAS" userId="S::gregory.frey@afacademy.af.edu::09d3b9e6-60b2-4ead-a694-496ff84bfb90" providerId="AD" clId="Web-{E11073F5-B6BA-902D-0BBB-905E0995EA01}" dt="2024-05-01T17:17:09.419" v="36" actId="20577"/>
          <ac:spMkLst>
            <pc:docMk/>
            <pc:sldMk cId="3934781271" sldId="337"/>
            <ac:spMk id="14" creationId="{00000000-0000-0000-0000-000000000000}"/>
          </ac:spMkLst>
        </pc:spChg>
        <pc:spChg chg="mod">
          <ac:chgData name="Frey, Gregory R Lt Col USAF USAFA DF/DFAS" userId="S::gregory.frey@afacademy.af.edu::09d3b9e6-60b2-4ead-a694-496ff84bfb90" providerId="AD" clId="Web-{E11073F5-B6BA-902D-0BBB-905E0995EA01}" dt="2024-05-01T17:14:46.214" v="21" actId="1076"/>
          <ac:spMkLst>
            <pc:docMk/>
            <pc:sldMk cId="3934781271" sldId="337"/>
            <ac:spMk id="16" creationId="{00000000-0000-0000-0000-000000000000}"/>
          </ac:spMkLst>
        </pc:spChg>
        <pc:cxnChg chg="mod">
          <ac:chgData name="Frey, Gregory R Lt Col USAF USAFA DF/DFAS" userId="S::gregory.frey@afacademy.af.edu::09d3b9e6-60b2-4ead-a694-496ff84bfb90" providerId="AD" clId="Web-{E11073F5-B6BA-902D-0BBB-905E0995EA01}" dt="2024-05-01T17:14:46.214" v="22" actId="1076"/>
          <ac:cxnSpMkLst>
            <pc:docMk/>
            <pc:sldMk cId="3934781271" sldId="337"/>
            <ac:cxnSpMk id="17" creationId="{00000000-0000-0000-0000-000000000000}"/>
          </ac:cxnSpMkLst>
        </pc:cxnChg>
        <pc:cxnChg chg="mod">
          <ac:chgData name="Frey, Gregory R Lt Col USAF USAFA DF/DFAS" userId="S::gregory.frey@afacademy.af.edu::09d3b9e6-60b2-4ead-a694-496ff84bfb90" providerId="AD" clId="Web-{E11073F5-B6BA-902D-0BBB-905E0995EA01}" dt="2024-05-01T17:14:52.011" v="25" actId="1076"/>
          <ac:cxnSpMkLst>
            <pc:docMk/>
            <pc:sldMk cId="3934781271" sldId="337"/>
            <ac:cxnSpMk id="18" creationId="{00000000-0000-0000-0000-000000000000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B1B4DC13-96E0-4ED6-9A3E-C7D918E4D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4DC13-96E0-4ED6-9A3E-C7D918E4D0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4DC13-96E0-4ED6-9A3E-C7D918E4D0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9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99D65-8671-4928-BC27-FC44C0B80E11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324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E59CE-128F-480F-8227-E761077020A1}" type="slidenum">
              <a:rPr lang="en-US"/>
              <a:pPr/>
              <a:t>17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1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BAB118-E4A3-4513-8C13-CB35739A162C}" type="slidenum">
              <a:rPr lang="en-US"/>
              <a:pPr/>
              <a:t>18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9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4DC13-96E0-4ED6-9A3E-C7D918E4D0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84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4DC13-96E0-4ED6-9A3E-C7D918E4D0E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60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B4DC13-96E0-4ED6-9A3E-C7D918E4D0E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3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71BB38DC-D7B1-4D76-B3BB-04BAAFD8527D}" type="slidenum">
              <a:rPr lang="en-US" altLang="en-US">
                <a:latin typeface="Arial" charset="0"/>
              </a:rPr>
              <a:pPr/>
              <a:t>29</a:t>
            </a:fld>
            <a:endParaRPr lang="en-US" altLang="en-US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12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14313" marR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16731" marR="0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770335" marR="0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200150" marR="0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14313" marR="0" lvl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516731" marR="0" lvl="1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770335" marR="0" lvl="2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200150" marR="0" lvl="3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AA8223B4-579F-4A23-B242-9DC641E916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2323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42067-367A-4817-8DE5-3C50C36EF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659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52950" y="1428335"/>
            <a:ext cx="38100" cy="502920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57201" y="3886194"/>
            <a:ext cx="8239539" cy="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240633" y="1388548"/>
            <a:ext cx="43313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Guidance</a:t>
            </a: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4552951" y="1388548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40632" y="3920172"/>
            <a:ext cx="4331367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50257" y="1725615"/>
            <a:ext cx="4319556" cy="219455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 Arial 18</a:t>
            </a:r>
          </a:p>
          <a:p>
            <a:pPr marL="254794" lvl="1" indent="-128588">
              <a:buFont typeface="Arial" panose="020B0604020202020204" pitchFamily="34" charset="0"/>
              <a:buChar char="•"/>
            </a:pPr>
            <a:r>
              <a:rPr lang="en-US" sz="1200"/>
              <a:t>Sub Bullets Arial16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0258" y="4263074"/>
            <a:ext cx="4309931" cy="224748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54794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3" name="Rectangle 12"/>
          <p:cNvSpPr/>
          <p:nvPr/>
        </p:nvSpPr>
        <p:spPr bwMode="auto">
          <a:xfrm>
            <a:off x="4572107" y="1725612"/>
            <a:ext cx="4341094" cy="21945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60747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4560189" y="4263074"/>
            <a:ext cx="4353011" cy="224749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54794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4551859" y="3920172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Current </a:t>
            </a:r>
            <a:r>
              <a:rPr lang="en-US" sz="1200" b="1" err="1">
                <a:solidFill>
                  <a:schemeClr val="bg1"/>
                </a:solidFill>
                <a:latin typeface="Trebuchet MS" panose="020B0603020202020204" pitchFamily="34" charset="0"/>
              </a:rPr>
              <a:t>Sr</a:t>
            </a:r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 Leader Intent</a:t>
            </a:r>
          </a:p>
        </p:txBody>
      </p:sp>
    </p:spTree>
    <p:extLst>
      <p:ext uri="{BB962C8B-B14F-4D97-AF65-F5344CB8AC3E}">
        <p14:creationId xmlns:p14="http://schemas.microsoft.com/office/powerpoint/2010/main" val="38186588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4641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8284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B701AA-C13D-4144-AFE7-006636D7CB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40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B701AA-C13D-4144-AFE7-006636D7CB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5B7776-0879-4D7A-AA4F-A4C3E3ED7C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73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3042923-790D-4BD5-B8B2-B06B7C5DA7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12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1347D-DAD2-466C-ADE5-DA7756A4E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207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FFBF6-4D4E-493B-9DF2-B757B85231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519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Integrity</a:t>
            </a:r>
            <a:r>
              <a:rPr lang="en-US" sz="1050" b="1" i="0" baseline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First</a:t>
            </a:r>
            <a:r>
              <a:rPr lang="en-US" sz="1050" b="1" i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– Service Before Self – Excellence In All We Do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5789"/>
            <a:ext cx="1135402" cy="1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transition>
    <p:fade/>
  </p:transition>
  <p:txStyles>
    <p:titleStyle>
      <a:lvl1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5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35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2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2" descr="V:\03. DFAN Common Docs (XO-Babcock)\10 - Artwork, Templates\AeroSigna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2" y="40343"/>
            <a:ext cx="1093694" cy="1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ransition spd="med"/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5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35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2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jpeg"/><Relationship Id="rId4" Type="http://schemas.openxmlformats.org/officeDocument/2006/relationships/hyperlink" Target="http://gw.marketingden.com/planets/images/fullsize/mars.jp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www.noaanews.noaa.gov/stories2005/images/sun-soho011905-1919z2.jpg" TargetMode="Externa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jpeg"/><Relationship Id="rId5" Type="http://schemas.openxmlformats.org/officeDocument/2006/relationships/hyperlink" Target="http://www.planet-earth.org/enter.html" TargetMode="Externa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jpe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latin typeface="Trebuchet MS"/>
              </a:rPr>
              <a:t>AstroEngr</a:t>
            </a:r>
            <a:r>
              <a:rPr lang="en-US" sz="3200">
                <a:latin typeface="Trebuchet MS"/>
              </a:rPr>
              <a:t> 331X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/>
          </a:p>
          <a:p>
            <a:pPr marL="0" indent="0" algn="ctr">
              <a:buNone/>
            </a:pPr>
            <a:endParaRPr lang="en-US" sz="3200">
              <a:solidFill>
                <a:srgbClr val="0C2D83"/>
              </a:solidFill>
              <a:latin typeface="Trebuchet MS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US" sz="3200">
                <a:solidFill>
                  <a:srgbClr val="0C2D83"/>
                </a:solidFill>
                <a:latin typeface="Trebuchet MS"/>
                <a:ea typeface="+mj-ea"/>
                <a:cs typeface="+mj-cs"/>
              </a:rPr>
              <a:t>Basic Laws &amp; Restricted Two-Body Equation of Motion (R2BEOM)</a:t>
            </a:r>
            <a:endParaRPr lang="en-US">
              <a:ea typeface="+mj-ea"/>
              <a:cs typeface="+mj-cs"/>
            </a:endParaRPr>
          </a:p>
          <a:p>
            <a:pPr marL="0" indent="0" algn="ctr">
              <a:buNone/>
            </a:pPr>
            <a:endParaRPr lang="en-US" sz="3200">
              <a:solidFill>
                <a:srgbClr val="0C2D83"/>
              </a:solidFill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US" sz="3200">
                <a:solidFill>
                  <a:srgbClr val="0C2D83"/>
                </a:solidFill>
                <a:latin typeface="Trebuchet MS"/>
                <a:ea typeface="+mj-ea"/>
                <a:cs typeface="+mj-cs"/>
              </a:rPr>
              <a:t>May 2024</a:t>
            </a:r>
            <a:endParaRPr lang="en-US" sz="3200">
              <a:solidFill>
                <a:srgbClr val="0C2D83"/>
              </a:solidFill>
              <a:ea typeface="+mj-ea"/>
              <a:cs typeface="+mj-cs"/>
            </a:endParaRPr>
          </a:p>
          <a:p>
            <a:pPr marL="0" indent="0" algn="ctr">
              <a:buNone/>
            </a:pPr>
            <a:endParaRPr lang="en-US" sz="3200"/>
          </a:p>
          <a:p>
            <a:pPr marL="0" indent="0" algn="ctr">
              <a:buNone/>
            </a:pPr>
            <a:endParaRPr lang="en-US" sz="3200"/>
          </a:p>
          <a:p>
            <a:pPr marL="0" indent="0" algn="ctr"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46979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Conservation of Momentum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492369" y="1688091"/>
            <a:ext cx="4040188" cy="639762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>
                <a:effectLst/>
              </a:rPr>
              <a:t>Linear Momentum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827905" y="1697548"/>
            <a:ext cx="4041775" cy="639762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>
                <a:effectLst/>
              </a:rPr>
              <a:t>Angular Momentum</a:t>
            </a:r>
          </a:p>
        </p:txBody>
      </p:sp>
      <p:pic>
        <p:nvPicPr>
          <p:cNvPr id="15388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8" y="3580114"/>
            <a:ext cx="3516825" cy="265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2" name="Picture 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2463" r="10323" b="-1"/>
          <a:stretch/>
        </p:blipFill>
        <p:spPr bwMode="auto">
          <a:xfrm>
            <a:off x="4645025" y="3580114"/>
            <a:ext cx="2306320" cy="270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3" name="Picture 3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r="6626"/>
          <a:stretch/>
        </p:blipFill>
        <p:spPr bwMode="auto">
          <a:xfrm>
            <a:off x="6990080" y="3580114"/>
            <a:ext cx="2153920" cy="270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23373" y="2430763"/>
                <a:ext cx="3459409" cy="647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73" y="2430763"/>
                <a:ext cx="3459409" cy="647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31139" y="2494860"/>
                <a:ext cx="168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39" y="2494860"/>
                <a:ext cx="168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7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Mechanical Energy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447254" y="2341007"/>
            <a:ext cx="558800" cy="64008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3366FF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6085840" y="2341007"/>
            <a:ext cx="528320" cy="64008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948633" y="294457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Motion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2419" y="3061621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16145" y="1597243"/>
                <a:ext cx="421371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𝑃𝐸</m:t>
                      </m:r>
                    </m:oMath>
                  </m:oMathPara>
                </a14:m>
                <a:endParaRPr lang="en-US" sz="54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45" y="1597243"/>
                <a:ext cx="421371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8488" y="4209128"/>
                <a:ext cx="3015313" cy="1152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sz="4000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>
                  <a:solidFill>
                    <a:srgbClr val="3366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88" y="4209128"/>
                <a:ext cx="3015313" cy="1152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23133" y="4546719"/>
                <a:ext cx="2739276" cy="665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𝑃𝐸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40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33" y="4546719"/>
                <a:ext cx="2739276" cy="665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6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Conservation of Mechanical 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64" y="1581912"/>
            <a:ext cx="4789278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726871" y="2775857"/>
            <a:ext cx="816429" cy="21227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24843" y="3135086"/>
            <a:ext cx="489858" cy="2449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5085" y="2748750"/>
            <a:ext cx="63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44585" y="3103662"/>
            <a:ext cx="63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1365" y="2738118"/>
            <a:ext cx="63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3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stCxn id="4" idx="2"/>
            <a:endCxn id="4" idx="6"/>
          </p:cNvCxnSpPr>
          <p:nvPr/>
        </p:nvCxnSpPr>
        <p:spPr bwMode="auto">
          <a:xfrm>
            <a:off x="1361440" y="4526280"/>
            <a:ext cx="6421120" cy="0"/>
          </a:xfrm>
          <a:prstGeom prst="line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Conservation of Mechanical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Gravity is a </a:t>
            </a:r>
            <a:r>
              <a:rPr lang="en-US" sz="2800" u="sng">
                <a:solidFill>
                  <a:srgbClr val="00B050"/>
                </a:solidFill>
              </a:rPr>
              <a:t>conservative</a:t>
            </a:r>
            <a:r>
              <a:rPr lang="en-US" sz="2800"/>
              <a:t> field; therefore, </a:t>
            </a:r>
            <a:r>
              <a:rPr lang="en-US" sz="2800">
                <a:solidFill>
                  <a:srgbClr val="00B050"/>
                </a:solidFill>
              </a:rPr>
              <a:t>total energy is constant</a:t>
            </a:r>
            <a:r>
              <a:rPr lang="en-US" sz="2800"/>
              <a:t>!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1361440" y="3027680"/>
            <a:ext cx="6421120" cy="2997200"/>
          </a:xfrm>
          <a:prstGeom prst="ellipse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Verdana" pitchFamily="34" charset="0"/>
            </a:endParaRPr>
          </a:p>
        </p:txBody>
      </p:sp>
      <p:sp>
        <p:nvSpPr>
          <p:cNvPr id="5" name="Sun 4"/>
          <p:cNvSpPr/>
          <p:nvPr/>
        </p:nvSpPr>
        <p:spPr bwMode="auto">
          <a:xfrm>
            <a:off x="2184400" y="4135120"/>
            <a:ext cx="731520" cy="782320"/>
          </a:xfrm>
          <a:prstGeom prst="sun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630160" y="437388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0" name="Straight Arrow Connector 9"/>
          <p:cNvCxnSpPr>
            <a:endCxn id="3" idx="1"/>
          </p:cNvCxnSpPr>
          <p:nvPr/>
        </p:nvCxnSpPr>
        <p:spPr bwMode="auto">
          <a:xfrm flipH="1" flipV="1">
            <a:off x="457200" y="3865563"/>
            <a:ext cx="10160" cy="527129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67360" y="4724400"/>
            <a:ext cx="0" cy="54864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7040" y="4061074"/>
            <a:ext cx="123377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KE</a:t>
            </a:r>
            <a:endParaRPr lang="en-US"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5196" y="3928626"/>
            <a:ext cx="146117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KE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2120" y="4729480"/>
            <a:ext cx="599441" cy="379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9291" y="4841240"/>
            <a:ext cx="599440" cy="379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7885011" y="4715113"/>
            <a:ext cx="10160" cy="527129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899134" y="3844052"/>
            <a:ext cx="0" cy="54864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9A044-D345-F377-7914-57F9552AF531}"/>
              </a:ext>
            </a:extLst>
          </p:cNvPr>
          <p:cNvSpPr txBox="1"/>
          <p:nvPr/>
        </p:nvSpPr>
        <p:spPr>
          <a:xfrm>
            <a:off x="7995424" y="429693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rebuchet MS"/>
              </a:rPr>
              <a:t>S-l-o-w</a:t>
            </a:r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D937F2-9D31-1EAE-D5EA-5DCA79E58624}"/>
              </a:ext>
            </a:extLst>
          </p:cNvPr>
          <p:cNvSpPr txBox="1"/>
          <p:nvPr/>
        </p:nvSpPr>
        <p:spPr>
          <a:xfrm>
            <a:off x="561278" y="429693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latin typeface="Trebuchet MS"/>
              </a:rPr>
              <a:t>FAST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9347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7.40741E-7 C -2.77778E-7 0.11944 -0.15816 0.21736 -0.3533 0.21736 C -0.54809 0.21736 -0.70642 0.11968 -0.70642 0.00023 C -0.70642 -0.11945 -0.54844 -0.21644 -0.35347 -0.21644 C -0.15833 -0.21644 -0.00017 -0.11968 -2.77778E-7 7.40741E-7 Z " pathEditMode="fixed" rAng="10800000" ptsTypes="fffsf">
                                      <p:cBhvr>
                                        <p:cTn id="6" dur="5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1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Newton’s Universal Law of Gravitation </a:t>
            </a:r>
          </a:p>
        </p:txBody>
      </p:sp>
      <p:sp>
        <p:nvSpPr>
          <p:cNvPr id="7172" name="Rectangle 6"/>
          <p:cNvSpPr>
            <a:spLocks noChangeArrowheads="1"/>
          </p:cNvSpPr>
          <p:nvPr/>
        </p:nvSpPr>
        <p:spPr bwMode="auto">
          <a:xfrm>
            <a:off x="170822" y="4599940"/>
            <a:ext cx="8698858" cy="1930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400" b="1" u="sng">
                <a:latin typeface="Trebuchet MS" panose="020B0603020202020204" pitchFamily="34" charset="0"/>
              </a:rPr>
              <a:t>Newton’s Law of Universal Gravitation</a:t>
            </a:r>
          </a:p>
          <a:p>
            <a:r>
              <a:rPr lang="en-US" altLang="en-US" sz="2200">
                <a:latin typeface="Trebuchet MS" panose="020B0603020202020204" pitchFamily="34" charset="0"/>
              </a:rPr>
              <a:t>The force of gravity between two bodies is directly proportional to the product of their two masses and inversely proportional to the square of the distance between them</a:t>
            </a:r>
          </a:p>
        </p:txBody>
      </p:sp>
      <p:sp>
        <p:nvSpPr>
          <p:cNvPr id="290828" name="AutoShape 12"/>
          <p:cNvSpPr>
            <a:spLocks noChangeArrowheads="1"/>
          </p:cNvSpPr>
          <p:nvPr/>
        </p:nvSpPr>
        <p:spPr bwMode="auto">
          <a:xfrm>
            <a:off x="5045075" y="3190875"/>
            <a:ext cx="725488" cy="476250"/>
          </a:xfrm>
          <a:prstGeom prst="rightArrow">
            <a:avLst>
              <a:gd name="adj1" fmla="val 50000"/>
              <a:gd name="adj2" fmla="val 58000"/>
            </a:avLst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0829" name="AutoShape 13"/>
          <p:cNvSpPr>
            <a:spLocks noChangeArrowheads="1"/>
          </p:cNvSpPr>
          <p:nvPr/>
        </p:nvSpPr>
        <p:spPr bwMode="auto">
          <a:xfrm rot="10800000">
            <a:off x="6153150" y="3190875"/>
            <a:ext cx="725488" cy="476250"/>
          </a:xfrm>
          <a:prstGeom prst="rightArrow">
            <a:avLst>
              <a:gd name="adj1" fmla="val 50000"/>
              <a:gd name="adj2" fmla="val 58000"/>
            </a:avLst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869113" y="2349500"/>
            <a:ext cx="2185987" cy="2159000"/>
            <a:chOff x="4327" y="1480"/>
            <a:chExt cx="1377" cy="1360"/>
          </a:xfrm>
        </p:grpSpPr>
        <p:sp>
          <p:nvSpPr>
            <p:cNvPr id="7179" name="Oval 10"/>
            <p:cNvSpPr>
              <a:spLocks noChangeArrowheads="1"/>
            </p:cNvSpPr>
            <p:nvPr/>
          </p:nvSpPr>
          <p:spPr bwMode="auto">
            <a:xfrm>
              <a:off x="4327" y="1480"/>
              <a:ext cx="1377" cy="1360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3276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0" name="Oval 16"/>
            <p:cNvSpPr>
              <a:spLocks noChangeArrowheads="1"/>
            </p:cNvSpPr>
            <p:nvPr/>
          </p:nvSpPr>
          <p:spPr bwMode="auto">
            <a:xfrm>
              <a:off x="4342" y="1506"/>
              <a:ext cx="1357" cy="1326"/>
            </a:xfrm>
            <a:prstGeom prst="ellipse">
              <a:avLst/>
            </a:prstGeom>
            <a:gradFill rotWithShape="0">
              <a:gsLst>
                <a:gs pos="0">
                  <a:srgbClr val="333333">
                    <a:alpha val="0"/>
                  </a:srgbClr>
                </a:gs>
                <a:gs pos="100000">
                  <a:srgbClr val="181818">
                    <a:alpha val="54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090988" y="2952750"/>
            <a:ext cx="963612" cy="949325"/>
            <a:chOff x="2577" y="1860"/>
            <a:chExt cx="607" cy="598"/>
          </a:xfrm>
        </p:grpSpPr>
        <p:sp>
          <p:nvSpPr>
            <p:cNvPr id="7177" name="Oval 11"/>
            <p:cNvSpPr>
              <a:spLocks noChangeArrowheads="1"/>
            </p:cNvSpPr>
            <p:nvPr/>
          </p:nvSpPr>
          <p:spPr bwMode="auto">
            <a:xfrm>
              <a:off x="2577" y="1861"/>
              <a:ext cx="606" cy="597"/>
            </a:xfrm>
            <a:prstGeom prst="ellipse">
              <a:avLst/>
            </a:prstGeom>
            <a:gradFill rotWithShape="1">
              <a:gsLst>
                <a:gs pos="0">
                  <a:srgbClr val="009900"/>
                </a:gs>
                <a:gs pos="100000">
                  <a:srgbClr val="003A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8" name="Oval 17"/>
            <p:cNvSpPr>
              <a:spLocks noChangeArrowheads="1"/>
            </p:cNvSpPr>
            <p:nvPr/>
          </p:nvSpPr>
          <p:spPr bwMode="auto">
            <a:xfrm>
              <a:off x="2582" y="1860"/>
              <a:ext cx="602" cy="592"/>
            </a:xfrm>
            <a:prstGeom prst="ellipse">
              <a:avLst/>
            </a:prstGeom>
            <a:gradFill rotWithShape="0">
              <a:gsLst>
                <a:gs pos="0">
                  <a:srgbClr val="333333">
                    <a:alpha val="0"/>
                  </a:srgbClr>
                </a:gs>
                <a:gs pos="100000">
                  <a:srgbClr val="181818">
                    <a:alpha val="54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8542" y="1683503"/>
                <a:ext cx="3200556" cy="1152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  <m:sSub>
                            <m:sSub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b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42" y="1683503"/>
                <a:ext cx="3200556" cy="1152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9203E-6 L 0.12934 -3.3920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1.69601E-6 L -0.10052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9203E-6 L -0.1434 -3.39203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9203E-6 L 0.17222 -3.3920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8" grpId="0" animBg="1"/>
      <p:bldP spid="290828" grpId="1" animBg="1"/>
      <p:bldP spid="290829" grpId="0" animBg="1"/>
      <p:bldP spid="29082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Orbital Motion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3939" y="55621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/>
              <a:t>7.9 km/s = 17,671.7967 mph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37"/>
          <a:stretch/>
        </p:blipFill>
        <p:spPr bwMode="auto">
          <a:xfrm>
            <a:off x="4679950" y="2416168"/>
            <a:ext cx="3563620" cy="198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732237"/>
            <a:ext cx="3724978" cy="368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235B49-1E20-475A-9667-F805D662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1893567"/>
            <a:ext cx="3086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3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3968819"/>
            <a:ext cx="4145280" cy="2376488"/>
          </a:xfrm>
        </p:spPr>
        <p:txBody>
          <a:bodyPr>
            <a:normAutofit/>
          </a:bodyPr>
          <a:lstStyle/>
          <a:p>
            <a:r>
              <a:rPr lang="en-US" sz="2200" dirty="0"/>
              <a:t>Sun = center of </a:t>
            </a:r>
            <a:r>
              <a:rPr lang="en-US" sz="2200" dirty="0" smtClean="0"/>
              <a:t>universe </a:t>
            </a:r>
            <a:r>
              <a:rPr lang="en-US" sz="2200" dirty="0"/>
              <a:t> </a:t>
            </a:r>
            <a:r>
              <a:rPr lang="en-US" sz="2200" dirty="0" smtClean="0"/>
              <a:t>   (</a:t>
            </a:r>
            <a:r>
              <a:rPr lang="en-US" sz="2200" dirty="0"/>
              <a:t>heliocentric model)</a:t>
            </a:r>
          </a:p>
          <a:p>
            <a:r>
              <a:rPr lang="en-US" sz="2200" dirty="0"/>
              <a:t>Planets rotate around the Sun in </a:t>
            </a:r>
            <a:r>
              <a:rPr lang="en-US" sz="2200" i="1" u="sng" dirty="0"/>
              <a:t>elliptical</a:t>
            </a:r>
            <a:r>
              <a:rPr lang="en-US" sz="2200" dirty="0"/>
              <a:t> </a:t>
            </a:r>
            <a:r>
              <a:rPr lang="en-US" sz="2200" dirty="0" smtClean="0"/>
              <a:t>orbits</a:t>
            </a:r>
          </a:p>
          <a:p>
            <a:r>
              <a:rPr lang="en-US" sz="2200" dirty="0" smtClean="0"/>
              <a:t>3 Laws</a:t>
            </a:r>
            <a:endParaRPr lang="en-US" sz="2200" i="1" u="sng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29327"/>
            <a:ext cx="1600200" cy="331354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38700" y="1690508"/>
            <a:ext cx="4267200" cy="3751641"/>
            <a:chOff x="4838700" y="1690508"/>
            <a:chExt cx="4267200" cy="3751641"/>
          </a:xfrm>
        </p:grpSpPr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5410200" y="1690508"/>
              <a:ext cx="2971800" cy="1752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entury Gothic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838700" y="2395121"/>
              <a:ext cx="4267200" cy="3047028"/>
              <a:chOff x="5105400" y="3048000"/>
              <a:chExt cx="3657600" cy="2368358"/>
            </a:xfrm>
          </p:grpSpPr>
          <p:sp>
            <p:nvSpPr>
              <p:cNvPr id="12" name="Text Box 21"/>
              <p:cNvSpPr txBox="1">
                <a:spLocks noChangeArrowheads="1"/>
              </p:cNvSpPr>
              <p:nvPr/>
            </p:nvSpPr>
            <p:spPr bwMode="auto">
              <a:xfrm>
                <a:off x="5105400" y="4508500"/>
                <a:ext cx="3657600" cy="907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 i="1" dirty="0" err="1">
                    <a:solidFill>
                      <a:schemeClr val="accent1"/>
                    </a:solidFill>
                    <a:latin typeface="Century Gothic" pitchFamily="34" charset="0"/>
                  </a:rPr>
                  <a:t>Kepler’s</a:t>
                </a:r>
                <a:r>
                  <a:rPr lang="en-US" sz="1800" b="1" i="1" dirty="0">
                    <a:solidFill>
                      <a:schemeClr val="accent1"/>
                    </a:solidFill>
                    <a:latin typeface="Century Gothic" pitchFamily="34" charset="0"/>
                  </a:rPr>
                  <a:t> First Law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 sz="1800" i="1" dirty="0">
                    <a:latin typeface="Century Gothic" pitchFamily="34" charset="0"/>
                  </a:rPr>
                  <a:t>The orbits of the planets are </a:t>
                </a:r>
                <a:r>
                  <a:rPr lang="en-US" sz="1800" i="1" dirty="0">
                    <a:solidFill>
                      <a:schemeClr val="accent1"/>
                    </a:solidFill>
                    <a:latin typeface="Century Gothic" pitchFamily="34" charset="0"/>
                  </a:rPr>
                  <a:t>ellipses </a:t>
                </a:r>
                <a:r>
                  <a:rPr lang="en-US" sz="1800" i="1" dirty="0">
                    <a:latin typeface="Century Gothic" pitchFamily="34" charset="0"/>
                  </a:rPr>
                  <a:t>with the Sun at one of the foci</a:t>
                </a: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5725886" y="3072820"/>
                <a:ext cx="315686" cy="296185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C000">
                      <a:alpha val="56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 rad="50800">
                  <a:srgbClr val="FFFF00">
                    <a:alpha val="30000"/>
                  </a:srgbClr>
                </a:glo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>
                    <a:glow rad="381000">
                      <a:srgbClr val="FFFF00"/>
                    </a:glow>
                  </a:effectLst>
                  <a:latin typeface="Century Gothic" pitchFamily="34" charset="0"/>
                </a:endParaRPr>
              </a:p>
            </p:txBody>
          </p:sp>
          <p:pic>
            <p:nvPicPr>
              <p:cNvPr id="13" name="Picture 26" descr="bluemarbl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0002"/>
                  </a:clrFrom>
                  <a:clrTo>
                    <a:srgbClr val="00000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7770" y="3048000"/>
                <a:ext cx="152400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371600" y="3661042"/>
            <a:ext cx="1625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Johannes Kepler</a:t>
            </a:r>
            <a:endParaRPr lang="en-US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Kepler’s Laws</a:t>
            </a:r>
            <a:endParaRPr lang="en-US" sz="28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93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67" name="Line 19"/>
          <p:cNvSpPr>
            <a:spLocks noChangeShapeType="1"/>
          </p:cNvSpPr>
          <p:nvPr/>
        </p:nvSpPr>
        <p:spPr bwMode="auto">
          <a:xfrm>
            <a:off x="5715000" y="2604908"/>
            <a:ext cx="26670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5715000" y="2228671"/>
            <a:ext cx="2533650" cy="376237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5715000" y="1842908"/>
            <a:ext cx="2057400" cy="76200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5715000" y="1690508"/>
            <a:ext cx="1143000" cy="91440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71" name="Line 23"/>
          <p:cNvSpPr>
            <a:spLocks noChangeShapeType="1"/>
          </p:cNvSpPr>
          <p:nvPr/>
        </p:nvSpPr>
        <p:spPr bwMode="auto">
          <a:xfrm flipV="1">
            <a:off x="5715000" y="1995308"/>
            <a:ext cx="76200" cy="60960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72" name="Line 24"/>
          <p:cNvSpPr>
            <a:spLocks noChangeShapeType="1"/>
          </p:cNvSpPr>
          <p:nvPr/>
        </p:nvSpPr>
        <p:spPr bwMode="auto">
          <a:xfrm>
            <a:off x="5715000" y="2604908"/>
            <a:ext cx="76200" cy="53340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73" name="Line 25"/>
          <p:cNvSpPr>
            <a:spLocks noChangeShapeType="1"/>
          </p:cNvSpPr>
          <p:nvPr/>
        </p:nvSpPr>
        <p:spPr bwMode="auto">
          <a:xfrm>
            <a:off x="5715000" y="2604908"/>
            <a:ext cx="2505075" cy="333375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74" name="Line 26"/>
          <p:cNvSpPr>
            <a:spLocks noChangeShapeType="1"/>
          </p:cNvSpPr>
          <p:nvPr/>
        </p:nvSpPr>
        <p:spPr bwMode="auto">
          <a:xfrm>
            <a:off x="5715000" y="2604908"/>
            <a:ext cx="2071688" cy="661988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75" name="Line 27"/>
          <p:cNvSpPr>
            <a:spLocks noChangeShapeType="1"/>
          </p:cNvSpPr>
          <p:nvPr/>
        </p:nvSpPr>
        <p:spPr bwMode="auto">
          <a:xfrm>
            <a:off x="5715000" y="2604908"/>
            <a:ext cx="1219200" cy="83820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Kepler’s Laws</a:t>
            </a:r>
            <a:endParaRPr lang="en-US" sz="2800" dirty="0">
              <a:latin typeface="Century Gothic" pitchFamily="34" charset="0"/>
            </a:endParaRPr>
          </a:p>
        </p:txBody>
      </p:sp>
      <p:sp>
        <p:nvSpPr>
          <p:cNvPr id="181263" name="Oval 15"/>
          <p:cNvSpPr>
            <a:spLocks noChangeArrowheads="1"/>
          </p:cNvSpPr>
          <p:nvPr/>
        </p:nvSpPr>
        <p:spPr bwMode="auto">
          <a:xfrm>
            <a:off x="5410200" y="1690508"/>
            <a:ext cx="2971800" cy="1752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entury Gothic" pitchFamily="34" charset="0"/>
            </a:endParaRPr>
          </a:p>
        </p:txBody>
      </p:sp>
      <p:sp>
        <p:nvSpPr>
          <p:cNvPr id="181264" name="Text Box 16"/>
          <p:cNvSpPr txBox="1">
            <a:spLocks noChangeArrowheads="1"/>
          </p:cNvSpPr>
          <p:nvPr/>
        </p:nvSpPr>
        <p:spPr bwMode="auto">
          <a:xfrm>
            <a:off x="5105400" y="3989208"/>
            <a:ext cx="36576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i="1" dirty="0" err="1">
                <a:latin typeface="Century Gothic" pitchFamily="34" charset="0"/>
              </a:rPr>
              <a:t>Kepler’s</a:t>
            </a:r>
            <a:r>
              <a:rPr lang="en-US" sz="1800" b="1" i="1" dirty="0">
                <a:latin typeface="Century Gothic" pitchFamily="34" charset="0"/>
              </a:rPr>
              <a:t> Second Law</a:t>
            </a:r>
          </a:p>
          <a:p>
            <a:pPr algn="ctr">
              <a:spcBef>
                <a:spcPct val="50000"/>
              </a:spcBef>
            </a:pPr>
            <a:r>
              <a:rPr lang="en-US" sz="1800" i="1" dirty="0">
                <a:latin typeface="Century Gothic" pitchFamily="34" charset="0"/>
              </a:rPr>
              <a:t>The line between an orbiting planet and the Sun sweeps out </a:t>
            </a:r>
            <a:r>
              <a:rPr lang="en-US" sz="1800" i="1" dirty="0">
                <a:solidFill>
                  <a:schemeClr val="accent1"/>
                </a:solidFill>
                <a:latin typeface="Century Gothic" pitchFamily="34" charset="0"/>
              </a:rPr>
              <a:t>equal areas in equal times</a:t>
            </a:r>
          </a:p>
        </p:txBody>
      </p:sp>
      <p:pic>
        <p:nvPicPr>
          <p:cNvPr id="181266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528708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 bwMode="auto">
          <a:xfrm>
            <a:off x="5562600" y="2414408"/>
            <a:ext cx="381000" cy="38100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FFC000">
                  <a:alpha val="56000"/>
                </a:srgb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50800">
              <a:srgbClr val="FFFF00">
                <a:alpha val="3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glow rad="381000">
                  <a:srgbClr val="FFFF00"/>
                </a:glow>
              </a:effectLst>
              <a:latin typeface="Century Gothic" pitchFamily="34" charset="0"/>
            </a:endParaRPr>
          </a:p>
        </p:txBody>
      </p:sp>
      <p:pic>
        <p:nvPicPr>
          <p:cNvPr id="22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145327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766708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1614308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44" y="189529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07639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81" y="3366907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93" y="318831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bluemarb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830" y="286922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57200" y="3968819"/>
            <a:ext cx="41910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143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16731" indent="-21193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15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770335" indent="-16787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135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200" kern="0" dirty="0" smtClean="0"/>
              <a:t>Sun = center of universe     (heliocentric model)</a:t>
            </a:r>
          </a:p>
          <a:p>
            <a:r>
              <a:rPr lang="en-US" sz="2200" kern="0" dirty="0" smtClean="0"/>
              <a:t>Planets rotate around the Sun in </a:t>
            </a:r>
            <a:r>
              <a:rPr lang="en-US" sz="2200" i="1" u="sng" kern="0" dirty="0" smtClean="0"/>
              <a:t>elliptical</a:t>
            </a:r>
            <a:r>
              <a:rPr lang="en-US" sz="2200" kern="0" dirty="0" smtClean="0"/>
              <a:t> orbits</a:t>
            </a:r>
          </a:p>
          <a:p>
            <a:r>
              <a:rPr lang="en-US" sz="2200" kern="0" dirty="0" smtClean="0"/>
              <a:t>3 Laws</a:t>
            </a:r>
            <a:endParaRPr lang="en-US" sz="2200" i="1" u="sng" kern="0" dirty="0" smtClean="0"/>
          </a:p>
          <a:p>
            <a:endParaRPr lang="en-US" kern="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429327"/>
            <a:ext cx="1600200" cy="331354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371600" y="3661042"/>
            <a:ext cx="1625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Johannes Kepler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67" grpId="0" animBg="1"/>
      <p:bldP spid="181268" grpId="0" animBg="1"/>
      <p:bldP spid="181269" grpId="0" animBg="1"/>
      <p:bldP spid="181270" grpId="0" animBg="1"/>
      <p:bldP spid="181271" grpId="0" animBg="1"/>
      <p:bldP spid="181272" grpId="0" animBg="1"/>
      <p:bldP spid="181273" grpId="0" animBg="1"/>
      <p:bldP spid="181274" grpId="0" animBg="1"/>
      <p:bldP spid="1812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20" name="Group 24"/>
          <p:cNvGrpSpPr>
            <a:grpSpLocks/>
          </p:cNvGrpSpPr>
          <p:nvPr/>
        </p:nvGrpSpPr>
        <p:grpSpPr bwMode="auto">
          <a:xfrm>
            <a:off x="5176926" y="1818641"/>
            <a:ext cx="3657600" cy="4646614"/>
            <a:chOff x="3216" y="1392"/>
            <a:chExt cx="2304" cy="2927"/>
          </a:xfrm>
        </p:grpSpPr>
        <p:sp>
          <p:nvSpPr>
            <p:cNvPr id="183311" name="Oval 15"/>
            <p:cNvSpPr>
              <a:spLocks noChangeArrowheads="1"/>
            </p:cNvSpPr>
            <p:nvPr/>
          </p:nvSpPr>
          <p:spPr bwMode="auto">
            <a:xfrm>
              <a:off x="3408" y="1392"/>
              <a:ext cx="1872" cy="110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entury Gothic" pitchFamily="34" charset="0"/>
              </a:endParaRPr>
            </a:p>
          </p:txBody>
        </p:sp>
        <p:sp>
          <p:nvSpPr>
            <p:cNvPr id="183312" name="Text Box 16"/>
            <p:cNvSpPr txBox="1">
              <a:spLocks noChangeArrowheads="1"/>
            </p:cNvSpPr>
            <p:nvPr/>
          </p:nvSpPr>
          <p:spPr bwMode="auto">
            <a:xfrm>
              <a:off x="3216" y="2840"/>
              <a:ext cx="2304" cy="1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i="1" dirty="0" err="1">
                  <a:latin typeface="Century Gothic" pitchFamily="34" charset="0"/>
                </a:rPr>
                <a:t>Kepler’s</a:t>
              </a:r>
              <a:r>
                <a:rPr lang="en-US" sz="1800" b="1" i="1" dirty="0">
                  <a:latin typeface="Century Gothic" pitchFamily="34" charset="0"/>
                </a:rPr>
                <a:t> Third Law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i="1" dirty="0">
                  <a:latin typeface="Century Gothic" pitchFamily="34" charset="0"/>
                </a:rPr>
                <a:t>The square of an orbit’s period is proportional to the cube of the average distance between the planet and the Sun </a:t>
              </a:r>
            </a:p>
          </p:txBody>
        </p:sp>
        <p:pic>
          <p:nvPicPr>
            <p:cNvPr id="183314" name="Picture 18" descr="bluemarb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192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315" name="Text Box 19"/>
            <p:cNvSpPr txBox="1">
              <a:spLocks noChangeArrowheads="1"/>
            </p:cNvSpPr>
            <p:nvPr/>
          </p:nvSpPr>
          <p:spPr bwMode="auto">
            <a:xfrm>
              <a:off x="3410" y="4028"/>
              <a:ext cx="2068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rebuchet MS" panose="020B0603020202020204" pitchFamily="34" charset="0"/>
                </a:rPr>
                <a:t>P</a:t>
              </a:r>
              <a:r>
                <a:rPr lang="en-US" sz="2400" baseline="30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rebuchet MS" panose="020B0603020202020204" pitchFamily="34" charset="0"/>
                </a:rPr>
                <a:t>2</a:t>
              </a:r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rebuchet MS" panose="020B0603020202020204" pitchFamily="34" charset="0"/>
                </a:rPr>
                <a:t> ~ </a:t>
              </a:r>
              <a:r>
                <a:rPr 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rebuchet MS" panose="020B0603020202020204" pitchFamily="34" charset="0"/>
                </a:rPr>
                <a:t>a</a:t>
              </a:r>
              <a:r>
                <a:rPr lang="en-US" sz="2400" baseline="30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rebuchet MS" panose="020B0603020202020204" pitchFamily="34" charset="0"/>
                </a:rPr>
                <a:t>3 </a:t>
              </a:r>
              <a:endPara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grpSp>
        <p:nvGrpSpPr>
          <p:cNvPr id="183321" name="Group 25"/>
          <p:cNvGrpSpPr>
            <a:grpSpLocks/>
          </p:cNvGrpSpPr>
          <p:nvPr/>
        </p:nvGrpSpPr>
        <p:grpSpPr bwMode="auto">
          <a:xfrm>
            <a:off x="5181600" y="1492251"/>
            <a:ext cx="3738563" cy="2362200"/>
            <a:chOff x="3264" y="1200"/>
            <a:chExt cx="2355" cy="1488"/>
          </a:xfrm>
        </p:grpSpPr>
        <p:sp>
          <p:nvSpPr>
            <p:cNvPr id="183316" name="Oval 20"/>
            <p:cNvSpPr>
              <a:spLocks noChangeArrowheads="1"/>
            </p:cNvSpPr>
            <p:nvPr/>
          </p:nvSpPr>
          <p:spPr bwMode="auto">
            <a:xfrm>
              <a:off x="3264" y="1200"/>
              <a:ext cx="2304" cy="148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entury Gothic" pitchFamily="34" charset="0"/>
              </a:endParaRPr>
            </a:p>
          </p:txBody>
        </p:sp>
        <p:pic>
          <p:nvPicPr>
            <p:cNvPr id="183318" name="Picture 22" descr="mars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" y="192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Oval 18"/>
          <p:cNvSpPr/>
          <p:nvPr/>
        </p:nvSpPr>
        <p:spPr bwMode="auto">
          <a:xfrm>
            <a:off x="5791200" y="2520951"/>
            <a:ext cx="381000" cy="381000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FFC000">
                  <a:alpha val="56000"/>
                </a:srgb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50800">
              <a:srgbClr val="FFFF00">
                <a:alpha val="3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glow rad="381000">
                  <a:srgbClr val="FFFF00"/>
                </a:glow>
              </a:effectLst>
              <a:latin typeface="Century Gothic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3968819"/>
            <a:ext cx="4267200" cy="2376488"/>
          </a:xfrm>
        </p:spPr>
        <p:txBody>
          <a:bodyPr>
            <a:normAutofit/>
          </a:bodyPr>
          <a:lstStyle/>
          <a:p>
            <a:r>
              <a:rPr lang="en-US" sz="2200" dirty="0"/>
              <a:t>Sun = center of </a:t>
            </a:r>
            <a:r>
              <a:rPr lang="en-US" sz="2200" dirty="0" smtClean="0"/>
              <a:t>universe </a:t>
            </a:r>
            <a:r>
              <a:rPr lang="en-US" sz="2200" dirty="0"/>
              <a:t> </a:t>
            </a:r>
            <a:r>
              <a:rPr lang="en-US" sz="2200" dirty="0" smtClean="0"/>
              <a:t>   (</a:t>
            </a:r>
            <a:r>
              <a:rPr lang="en-US" sz="2200" dirty="0"/>
              <a:t>heliocentric model)</a:t>
            </a:r>
          </a:p>
          <a:p>
            <a:r>
              <a:rPr lang="en-US" sz="2200" dirty="0"/>
              <a:t>Planets rotate around the Sun in </a:t>
            </a:r>
            <a:r>
              <a:rPr lang="en-US" sz="2200" i="1" u="sng" dirty="0"/>
              <a:t>elliptical</a:t>
            </a:r>
            <a:r>
              <a:rPr lang="en-US" sz="2200" dirty="0"/>
              <a:t> </a:t>
            </a:r>
            <a:r>
              <a:rPr lang="en-US" sz="2200" dirty="0" smtClean="0"/>
              <a:t>orbits</a:t>
            </a:r>
          </a:p>
          <a:p>
            <a:r>
              <a:rPr lang="en-US" sz="2200" dirty="0" smtClean="0"/>
              <a:t>3 Laws</a:t>
            </a:r>
            <a:endParaRPr lang="en-US" sz="2200" i="1" u="sng" dirty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429327"/>
            <a:ext cx="1600200" cy="33135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71600" y="3661042"/>
            <a:ext cx="1625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Johannes Kepler</a:t>
            </a:r>
            <a:endParaRPr lang="en-US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726883" y="118686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5pPr>
            <a:lvl6pPr marL="3429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6pPr>
            <a:lvl7pPr marL="6858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7pPr>
            <a:lvl8pPr marL="10287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8pPr>
            <a:lvl9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9pPr>
          </a:lstStyle>
          <a:p>
            <a:r>
              <a:rPr lang="en-US" sz="2800" kern="0" dirty="0" smtClean="0"/>
              <a:t>Kepler’s Laws</a:t>
            </a:r>
            <a:endParaRPr lang="en-US" sz="2800" kern="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Analyzing Motion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idx="1"/>
          </p:nvPr>
        </p:nvSpPr>
        <p:spPr>
          <a:xfrm>
            <a:off x="426720" y="1600200"/>
            <a:ext cx="82296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800" u="sng"/>
              <a:t>Motion Analysis Process (MAP)</a:t>
            </a:r>
          </a:p>
          <a:p>
            <a:pPr lvl="1" eaLnBrk="1" hangingPunct="1">
              <a:defRPr/>
            </a:pPr>
            <a:r>
              <a:rPr lang="en-US" sz="2000"/>
              <a:t>Define Coordinate System</a:t>
            </a:r>
          </a:p>
          <a:p>
            <a:pPr lvl="1" eaLnBrk="1" hangingPunct="1">
              <a:defRPr/>
            </a:pPr>
            <a:r>
              <a:rPr lang="en-US" sz="2000"/>
              <a:t>Derive an Equation of Motion</a:t>
            </a:r>
          </a:p>
          <a:p>
            <a:pPr lvl="1" eaLnBrk="1" hangingPunct="1">
              <a:defRPr/>
            </a:pPr>
            <a:r>
              <a:rPr lang="en-US" sz="2000"/>
              <a:t>Apply Simplifying Assumptions</a:t>
            </a:r>
          </a:p>
          <a:p>
            <a:pPr lvl="1" eaLnBrk="1" hangingPunct="1">
              <a:defRPr/>
            </a:pPr>
            <a:r>
              <a:rPr lang="en-US" sz="2000"/>
              <a:t>Assign Initial Conditions</a:t>
            </a:r>
          </a:p>
          <a:p>
            <a:pPr lvl="1" eaLnBrk="1" hangingPunct="1">
              <a:defRPr/>
            </a:pPr>
            <a:r>
              <a:rPr lang="en-US" sz="2000"/>
              <a:t>Perform Error Analysis</a:t>
            </a:r>
          </a:p>
          <a:p>
            <a:pPr lvl="1" eaLnBrk="1" hangingPunct="1">
              <a:defRPr/>
            </a:pPr>
            <a:r>
              <a:rPr lang="en-US" sz="2000"/>
              <a:t>Test the model</a:t>
            </a:r>
          </a:p>
        </p:txBody>
      </p:sp>
    </p:spTree>
    <p:extLst>
      <p:ext uri="{BB962C8B-B14F-4D97-AF65-F5344CB8AC3E}">
        <p14:creationId xmlns:p14="http://schemas.microsoft.com/office/powerpoint/2010/main" val="41183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53" y="182880"/>
            <a:ext cx="7362427" cy="1097280"/>
          </a:xfrm>
        </p:spPr>
        <p:txBody>
          <a:bodyPr/>
          <a:lstStyle/>
          <a:p>
            <a:r>
              <a:rPr lang="en-US" sz="3200"/>
              <a:t>Basic Laws &amp; Restricted 2-Body EOM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Basic Definitions</a:t>
            </a:r>
          </a:p>
          <a:p>
            <a:r>
              <a:rPr lang="en-US" sz="2400"/>
              <a:t>Newton’s Laws</a:t>
            </a:r>
          </a:p>
          <a:p>
            <a:r>
              <a:rPr lang="en-US" sz="2400"/>
              <a:t>Orbital Motion</a:t>
            </a:r>
          </a:p>
          <a:p>
            <a:r>
              <a:rPr lang="en-US" sz="2400"/>
              <a:t>Analyzing Motion</a:t>
            </a:r>
          </a:p>
          <a:p>
            <a:r>
              <a:rPr lang="en-US" sz="2400"/>
              <a:t>Equation of Motion (EOM)</a:t>
            </a:r>
          </a:p>
          <a:p>
            <a:r>
              <a:rPr lang="en-US" sz="2400"/>
              <a:t>Restricted 2-Body EOM</a:t>
            </a:r>
          </a:p>
          <a:p>
            <a:r>
              <a:rPr lang="en-US" sz="2400"/>
              <a:t>Orbital Geometry</a:t>
            </a:r>
          </a:p>
          <a:p>
            <a:r>
              <a:rPr lang="en-US" sz="2400"/>
              <a:t>Constants of Orbital Motion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545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3316" name="Picture 4" descr="_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5" b="4443"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0" name="AutoShape 12"/>
          <p:cNvSpPr>
            <a:spLocks noChangeArrowheads="1"/>
          </p:cNvSpPr>
          <p:nvPr/>
        </p:nvSpPr>
        <p:spPr bwMode="auto">
          <a:xfrm rot="-137608">
            <a:off x="692150" y="3084513"/>
            <a:ext cx="9009063" cy="2044700"/>
          </a:xfrm>
          <a:prstGeom prst="parallelogram">
            <a:avLst>
              <a:gd name="adj" fmla="val 19990"/>
            </a:avLst>
          </a:prstGeom>
          <a:solidFill>
            <a:srgbClr val="FF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7575" name="AutoShape 7"/>
          <p:cNvSpPr>
            <a:spLocks noChangeArrowheads="1"/>
          </p:cNvSpPr>
          <p:nvPr/>
        </p:nvSpPr>
        <p:spPr bwMode="auto">
          <a:xfrm rot="-10381827">
            <a:off x="822325" y="3132138"/>
            <a:ext cx="127000" cy="2185987"/>
          </a:xfrm>
          <a:custGeom>
            <a:avLst/>
            <a:gdLst>
              <a:gd name="T0" fmla="*/ 112566 w 21600"/>
              <a:gd name="T1" fmla="*/ 1092994 h 21600"/>
              <a:gd name="T2" fmla="*/ 63500 w 21600"/>
              <a:gd name="T3" fmla="*/ 2185987 h 21600"/>
              <a:gd name="T4" fmla="*/ 14434 w 21600"/>
              <a:gd name="T5" fmla="*/ 1092994 h 21600"/>
              <a:gd name="T6" fmla="*/ 635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255 w 21600"/>
              <a:gd name="T13" fmla="*/ 4255 h 21600"/>
              <a:gd name="T14" fmla="*/ 17345 w 21600"/>
              <a:gd name="T15" fmla="*/ 1734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909" y="21600"/>
                </a:lnTo>
                <a:lnTo>
                  <a:pt x="16691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FFFF00">
                  <a:alpha val="75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7576" name="Rectangle 8"/>
          <p:cNvSpPr>
            <a:spLocks noChangeArrowheads="1"/>
          </p:cNvSpPr>
          <p:nvPr/>
        </p:nvSpPr>
        <p:spPr bwMode="auto">
          <a:xfrm>
            <a:off x="698500" y="0"/>
            <a:ext cx="127000" cy="5270500"/>
          </a:xfrm>
          <a:prstGeom prst="rect">
            <a:avLst/>
          </a:prstGeom>
          <a:gradFill rotWithShape="1">
            <a:gsLst>
              <a:gs pos="0">
                <a:srgbClr val="FFFF00">
                  <a:alpha val="75000"/>
                </a:srgbClr>
              </a:gs>
              <a:gs pos="100000">
                <a:srgbClr val="00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 rot="10654096">
            <a:off x="728663" y="5045075"/>
            <a:ext cx="8415337" cy="147638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FF00">
                  <a:alpha val="75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7577" name="Oval 9"/>
          <p:cNvSpPr>
            <a:spLocks noChangeArrowheads="1"/>
          </p:cNvSpPr>
          <p:nvPr/>
        </p:nvSpPr>
        <p:spPr bwMode="auto">
          <a:xfrm>
            <a:off x="635000" y="5156200"/>
            <a:ext cx="241300" cy="2286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00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32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0" grpId="0" animBg="1"/>
      <p:bldP spid="237575" grpId="0" animBg="1"/>
      <p:bldP spid="237576" grpId="0" animBg="1"/>
      <p:bldP spid="237574" grpId="0" animBg="1"/>
      <p:bldP spid="2375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0" y="1270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4339" name="Picture 9" descr="earth"/>
          <p:cNvPicPr>
            <a:picLocks noChangeAspect="1" noChangeArrowheads="1"/>
          </p:cNvPicPr>
          <p:nvPr/>
        </p:nvPicPr>
        <p:blipFill>
          <a:blip r:embed="rId2">
            <a:lum bright="-10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876425"/>
            <a:ext cx="3154363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4150" y="184150"/>
            <a:ext cx="341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Geocentric Equatorial Coordinate Frame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 dirty="0"/>
          </a:p>
        </p:txBody>
      </p:sp>
      <p:pic>
        <p:nvPicPr>
          <p:cNvPr id="1028" name="Picture 4" descr="cor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0131C"/>
              </a:clrFrom>
              <a:clrTo>
                <a:srgbClr val="10131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/>
          <a:stretch>
            <a:fillRect/>
          </a:stretch>
        </p:blipFill>
        <p:spPr bwMode="auto">
          <a:xfrm>
            <a:off x="3159125" y="2022475"/>
            <a:ext cx="290195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71" name="Line 7"/>
          <p:cNvSpPr>
            <a:spLocks noChangeShapeType="1"/>
          </p:cNvSpPr>
          <p:nvPr/>
        </p:nvSpPr>
        <p:spPr bwMode="auto">
          <a:xfrm flipH="1">
            <a:off x="1308100" y="3429000"/>
            <a:ext cx="3263900" cy="30607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1685" name="Oval 21"/>
          <p:cNvSpPr>
            <a:spLocks noChangeArrowheads="1"/>
          </p:cNvSpPr>
          <p:nvPr/>
        </p:nvSpPr>
        <p:spPr bwMode="auto">
          <a:xfrm>
            <a:off x="0" y="1282700"/>
            <a:ext cx="9144000" cy="4330700"/>
          </a:xfrm>
          <a:prstGeom prst="ellipse">
            <a:avLst/>
          </a:prstGeom>
          <a:gradFill rotWithShape="1">
            <a:gsLst>
              <a:gs pos="0">
                <a:srgbClr val="767600">
                  <a:alpha val="0"/>
                </a:srgbClr>
              </a:gs>
              <a:gs pos="100000">
                <a:srgbClr val="FFFF00">
                  <a:alpha val="25000"/>
                </a:srgbClr>
              </a:gs>
            </a:gsLst>
            <a:path path="shape">
              <a:fillToRect l="50000" t="50000" r="50000" b="50000"/>
            </a:path>
          </a:gradFill>
          <a:ln w="25400" algn="ctr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1672" name="Line 8"/>
          <p:cNvSpPr>
            <a:spLocks noChangeShapeType="1"/>
          </p:cNvSpPr>
          <p:nvPr/>
        </p:nvSpPr>
        <p:spPr bwMode="auto">
          <a:xfrm>
            <a:off x="4572000" y="3429000"/>
            <a:ext cx="4572000" cy="9017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1673" name="Line 9"/>
          <p:cNvSpPr>
            <a:spLocks noChangeShapeType="1"/>
          </p:cNvSpPr>
          <p:nvPr/>
        </p:nvSpPr>
        <p:spPr bwMode="auto">
          <a:xfrm flipV="1">
            <a:off x="4572000" y="241300"/>
            <a:ext cx="0" cy="31877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1670" name="Oval 6"/>
          <p:cNvSpPr>
            <a:spLocks noChangeArrowheads="1"/>
          </p:cNvSpPr>
          <p:nvPr/>
        </p:nvSpPr>
        <p:spPr bwMode="auto">
          <a:xfrm>
            <a:off x="4418013" y="3276600"/>
            <a:ext cx="309562" cy="304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241682" name="Object 18"/>
          <p:cNvGraphicFramePr>
            <a:graphicFrameLocks noChangeAspect="1"/>
          </p:cNvGraphicFramePr>
          <p:nvPr/>
        </p:nvGraphicFramePr>
        <p:xfrm>
          <a:off x="944563" y="6464300"/>
          <a:ext cx="4857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4" imgW="752381" imgH="571731" progId="Paint.Picture">
                  <p:embed/>
                </p:oleObj>
              </mc:Choice>
              <mc:Fallback>
                <p:oleObj name="Bitmap Image" r:id="rId4" imgW="752381" imgH="57173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6464300"/>
                        <a:ext cx="4857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FF00"/>
                                </a:gs>
                                <a:gs pos="100000">
                                  <a:srgbClr val="FFFF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003300" y="5778500"/>
            <a:ext cx="469900" cy="608013"/>
            <a:chOff x="632" y="3640"/>
            <a:chExt cx="296" cy="383"/>
          </a:xfrm>
        </p:grpSpPr>
        <p:sp>
          <p:nvSpPr>
            <p:cNvPr id="1041" name="Text Box 22"/>
            <p:cNvSpPr txBox="1">
              <a:spLocks noChangeArrowheads="1"/>
            </p:cNvSpPr>
            <p:nvPr/>
          </p:nvSpPr>
          <p:spPr bwMode="auto">
            <a:xfrm>
              <a:off x="632" y="3696"/>
              <a:ext cx="2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/>
                <a:t>i</a:t>
              </a:r>
            </a:p>
          </p:txBody>
        </p:sp>
        <p:sp>
          <p:nvSpPr>
            <p:cNvPr id="1042" name="Text Box 23"/>
            <p:cNvSpPr txBox="1">
              <a:spLocks noChangeArrowheads="1"/>
            </p:cNvSpPr>
            <p:nvPr/>
          </p:nvSpPr>
          <p:spPr bwMode="auto">
            <a:xfrm>
              <a:off x="632" y="3640"/>
              <a:ext cx="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^</a:t>
              </a:r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674100" y="4292600"/>
            <a:ext cx="469900" cy="608013"/>
            <a:chOff x="5464" y="2704"/>
            <a:chExt cx="296" cy="383"/>
          </a:xfrm>
        </p:grpSpPr>
        <p:sp>
          <p:nvSpPr>
            <p:cNvPr id="1039" name="Text Box 24"/>
            <p:cNvSpPr txBox="1">
              <a:spLocks noChangeArrowheads="1"/>
            </p:cNvSpPr>
            <p:nvPr/>
          </p:nvSpPr>
          <p:spPr bwMode="auto">
            <a:xfrm>
              <a:off x="5464" y="2760"/>
              <a:ext cx="2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/>
                <a:t>j</a:t>
              </a:r>
            </a:p>
          </p:txBody>
        </p:sp>
        <p:sp>
          <p:nvSpPr>
            <p:cNvPr id="1040" name="Text Box 25"/>
            <p:cNvSpPr txBox="1">
              <a:spLocks noChangeArrowheads="1"/>
            </p:cNvSpPr>
            <p:nvPr/>
          </p:nvSpPr>
          <p:spPr bwMode="auto">
            <a:xfrm>
              <a:off x="5464" y="2704"/>
              <a:ext cx="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^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4572000" y="165100"/>
            <a:ext cx="520700" cy="608013"/>
            <a:chOff x="2880" y="104"/>
            <a:chExt cx="328" cy="383"/>
          </a:xfrm>
        </p:grpSpPr>
        <p:sp>
          <p:nvSpPr>
            <p:cNvPr id="1037" name="Text Box 26"/>
            <p:cNvSpPr txBox="1">
              <a:spLocks noChangeArrowheads="1"/>
            </p:cNvSpPr>
            <p:nvPr/>
          </p:nvSpPr>
          <p:spPr bwMode="auto">
            <a:xfrm>
              <a:off x="2912" y="160"/>
              <a:ext cx="2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/>
                <a:t>k</a:t>
              </a:r>
            </a:p>
          </p:txBody>
        </p:sp>
        <p:sp>
          <p:nvSpPr>
            <p:cNvPr id="1038" name="Text Box 27"/>
            <p:cNvSpPr txBox="1">
              <a:spLocks noChangeArrowheads="1"/>
            </p:cNvSpPr>
            <p:nvPr/>
          </p:nvSpPr>
          <p:spPr bwMode="auto">
            <a:xfrm>
              <a:off x="2880" y="104"/>
              <a:ext cx="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^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4150" y="184150"/>
            <a:ext cx="341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Geocentric Equatorial Coordinate Frame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" y="465039"/>
            <a:ext cx="245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Origin: Center of Earth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1499" y="663575"/>
            <a:ext cx="3949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Fundamental Plane: Equatorial Plane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1499" y="901700"/>
            <a:ext cx="394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Principal Direction: Vernal Equinox direction (from earth to sun on first day of Spring)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35339" y="107611"/>
            <a:ext cx="7704273" cy="6638978"/>
            <a:chOff x="1535339" y="107611"/>
            <a:chExt cx="7704273" cy="6638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535339" y="6223369"/>
                  <a:ext cx="3995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339" y="6223369"/>
                  <a:ext cx="3995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8822190" y="4292600"/>
                  <a:ext cx="41742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190" y="4292600"/>
                  <a:ext cx="41742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596366" y="107611"/>
                  <a:ext cx="493340" cy="5461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366" y="107611"/>
                  <a:ext cx="493340" cy="5461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52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71" grpId="0" animBg="1"/>
      <p:bldP spid="241685" grpId="0" animBg="1"/>
      <p:bldP spid="241672" grpId="0" animBg="1"/>
      <p:bldP spid="241673" grpId="0" animBg="1"/>
      <p:bldP spid="241670" grpId="0" animBg="1"/>
      <p:bldP spid="6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076" name="Group 22"/>
          <p:cNvGrpSpPr>
            <a:grpSpLocks/>
          </p:cNvGrpSpPr>
          <p:nvPr/>
        </p:nvGrpSpPr>
        <p:grpSpPr bwMode="auto">
          <a:xfrm>
            <a:off x="2482850" y="1454150"/>
            <a:ext cx="4178300" cy="3949700"/>
            <a:chOff x="1560" y="904"/>
            <a:chExt cx="2632" cy="2488"/>
          </a:xfrm>
        </p:grpSpPr>
        <p:pic>
          <p:nvPicPr>
            <p:cNvPr id="3088" name="Picture 3" descr="Image of the sun taken on Jan. 19, 2005, at 2:19 p.m. EST.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9"/>
            <a:stretch>
              <a:fillRect/>
            </a:stretch>
          </p:blipFill>
          <p:spPr bwMode="auto">
            <a:xfrm>
              <a:off x="1980" y="1260"/>
              <a:ext cx="1800" cy="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9" name="Oval 4"/>
            <p:cNvSpPr>
              <a:spLocks noChangeArrowheads="1"/>
            </p:cNvSpPr>
            <p:nvPr/>
          </p:nvSpPr>
          <p:spPr bwMode="auto">
            <a:xfrm>
              <a:off x="1560" y="904"/>
              <a:ext cx="2632" cy="2488"/>
            </a:xfrm>
            <a:prstGeom prst="ellipse">
              <a:avLst/>
            </a:prstGeom>
            <a:gradFill rotWithShape="0">
              <a:gsLst>
                <a:gs pos="0">
                  <a:srgbClr val="000000">
                    <a:alpha val="0"/>
                  </a:srgbClr>
                </a:gs>
                <a:gs pos="100000">
                  <a:srgbClr val="080808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705100" y="774700"/>
            <a:ext cx="1054100" cy="1603375"/>
            <a:chOff x="4464" y="1456"/>
            <a:chExt cx="664" cy="1010"/>
          </a:xfrm>
        </p:grpSpPr>
        <p:sp>
          <p:nvSpPr>
            <p:cNvPr id="3079" name="Line 5"/>
            <p:cNvSpPr>
              <a:spLocks noChangeShapeType="1"/>
            </p:cNvSpPr>
            <p:nvPr/>
          </p:nvSpPr>
          <p:spPr bwMode="auto">
            <a:xfrm>
              <a:off x="4616" y="2160"/>
              <a:ext cx="328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0" name="Line 7"/>
            <p:cNvSpPr>
              <a:spLocks noChangeShapeType="1"/>
            </p:cNvSpPr>
            <p:nvPr/>
          </p:nvSpPr>
          <p:spPr bwMode="auto">
            <a:xfrm flipV="1">
              <a:off x="4616" y="1848"/>
              <a:ext cx="0" cy="312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81" name="Group 11"/>
            <p:cNvGrpSpPr>
              <a:grpSpLocks/>
            </p:cNvGrpSpPr>
            <p:nvPr/>
          </p:nvGrpSpPr>
          <p:grpSpPr bwMode="auto">
            <a:xfrm>
              <a:off x="4832" y="2160"/>
              <a:ext cx="296" cy="306"/>
              <a:chOff x="632" y="3640"/>
              <a:chExt cx="296" cy="306"/>
            </a:xfrm>
          </p:grpSpPr>
          <p:sp>
            <p:nvSpPr>
              <p:cNvPr id="3086" name="Text Box 12"/>
              <p:cNvSpPr txBox="1">
                <a:spLocks noChangeArrowheads="1"/>
              </p:cNvSpPr>
              <p:nvPr/>
            </p:nvSpPr>
            <p:spPr bwMode="auto">
              <a:xfrm>
                <a:off x="632" y="3696"/>
                <a:ext cx="2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i</a:t>
                </a:r>
              </a:p>
            </p:txBody>
          </p:sp>
          <p:sp>
            <p:nvSpPr>
              <p:cNvPr id="3087" name="Text Box 13"/>
              <p:cNvSpPr txBox="1">
                <a:spLocks noChangeArrowheads="1"/>
              </p:cNvSpPr>
              <p:nvPr/>
            </p:nvSpPr>
            <p:spPr bwMode="auto">
              <a:xfrm>
                <a:off x="632" y="3640"/>
                <a:ext cx="2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^</a:t>
                </a:r>
              </a:p>
            </p:txBody>
          </p:sp>
        </p:grpSp>
        <p:grpSp>
          <p:nvGrpSpPr>
            <p:cNvPr id="3082" name="Group 14"/>
            <p:cNvGrpSpPr>
              <a:grpSpLocks/>
            </p:cNvGrpSpPr>
            <p:nvPr/>
          </p:nvGrpSpPr>
          <p:grpSpPr bwMode="auto">
            <a:xfrm>
              <a:off x="4464" y="1456"/>
              <a:ext cx="296" cy="306"/>
              <a:chOff x="5464" y="2704"/>
              <a:chExt cx="296" cy="306"/>
            </a:xfrm>
          </p:grpSpPr>
          <p:sp>
            <p:nvSpPr>
              <p:cNvPr id="3084" name="Text Box 15"/>
              <p:cNvSpPr txBox="1">
                <a:spLocks noChangeArrowheads="1"/>
              </p:cNvSpPr>
              <p:nvPr/>
            </p:nvSpPr>
            <p:spPr bwMode="auto">
              <a:xfrm>
                <a:off x="5464" y="2760"/>
                <a:ext cx="2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j</a:t>
                </a:r>
              </a:p>
            </p:txBody>
          </p:sp>
          <p:sp>
            <p:nvSpPr>
              <p:cNvPr id="3085" name="Text Box 16"/>
              <p:cNvSpPr txBox="1">
                <a:spLocks noChangeArrowheads="1"/>
              </p:cNvSpPr>
              <p:nvPr/>
            </p:nvSpPr>
            <p:spPr bwMode="auto">
              <a:xfrm>
                <a:off x="5464" y="2704"/>
                <a:ext cx="2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^</a:t>
                </a:r>
              </a:p>
            </p:txBody>
          </p:sp>
        </p:grpSp>
        <p:pic>
          <p:nvPicPr>
            <p:cNvPr id="3083" name="Picture 21" descr="earth from space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" y="2048"/>
              <a:ext cx="22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074" name="Object 24"/>
          <p:cNvGraphicFramePr>
            <a:graphicFrameLocks noChangeAspect="1"/>
          </p:cNvGraphicFramePr>
          <p:nvPr/>
        </p:nvGraphicFramePr>
        <p:xfrm>
          <a:off x="8658225" y="2876550"/>
          <a:ext cx="4857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7" imgW="752381" imgH="571731" progId="Paint.Picture">
                  <p:embed/>
                </p:oleObj>
              </mc:Choice>
              <mc:Fallback>
                <p:oleObj name="Bitmap Image" r:id="rId7" imgW="752381" imgH="57173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8225" y="2876550"/>
                        <a:ext cx="4857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FF00"/>
                                </a:gs>
                                <a:gs pos="100000">
                                  <a:srgbClr val="FFFF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Line 25"/>
          <p:cNvSpPr>
            <a:spLocks noChangeShapeType="1"/>
          </p:cNvSpPr>
          <p:nvPr/>
        </p:nvSpPr>
        <p:spPr bwMode="auto">
          <a:xfrm>
            <a:off x="4572000" y="3429000"/>
            <a:ext cx="45720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 -0.0963 C 0.31025 -0.0963 0.42084 0.04514 0.42084 0.21945 C 0.42084 0.39352 0.31025 0.53519 0.175 0.53519 C 0.03924 0.53519 -0.07083 0.39352 -0.07083 0.21945 C -0.07083 0.04514 0.03924 -0.0963 0.175 -0.0963 Z " pathEditMode="relative" rAng="0" ptsTypes="fffff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3849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sz="3200"/>
              <a:t>Equation of Motion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69657"/>
            <a:ext cx="8229600" cy="4561268"/>
          </a:xfrm>
        </p:spPr>
        <p:txBody>
          <a:bodyPr/>
          <a:lstStyle/>
          <a:p>
            <a:pPr marL="0" indent="0" algn="ctr" eaLnBrk="1" hangingPunct="1">
              <a:buNone/>
              <a:defRPr/>
            </a:pPr>
            <a:r>
              <a:rPr lang="en-US"/>
              <a:t>List forces acting on spacecraft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8" b="97980" l="1526" r="98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19" y="2852388"/>
            <a:ext cx="4724082" cy="259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5028882" y="2286000"/>
            <a:ext cx="1310640" cy="89408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H="1" flipV="1">
            <a:off x="1249361" y="2092960"/>
            <a:ext cx="1188720" cy="108712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endCxn id="19458" idx="1"/>
          </p:cNvCxnSpPr>
          <p:nvPr/>
        </p:nvCxnSpPr>
        <p:spPr bwMode="auto">
          <a:xfrm>
            <a:off x="325120" y="4149708"/>
            <a:ext cx="1351599" cy="1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6339522" y="3840480"/>
            <a:ext cx="2113279" cy="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104409" y="5260769"/>
            <a:ext cx="0" cy="1065531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965759" y="3480959"/>
            <a:ext cx="1087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366FF"/>
                </a:solidFill>
              </a:rPr>
              <a:t>Drag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25867" y="6009131"/>
            <a:ext cx="1087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366FF"/>
                </a:solidFill>
              </a:rPr>
              <a:t>Gravity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9041" y="2111120"/>
            <a:ext cx="1087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366FF"/>
                </a:solidFill>
              </a:rPr>
              <a:t>Other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2371708"/>
            <a:ext cx="14119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366FF"/>
                </a:solidFill>
              </a:rPr>
              <a:t>3</a:t>
            </a:r>
            <a:r>
              <a:rPr lang="en-US" sz="1800" baseline="30000">
                <a:solidFill>
                  <a:srgbClr val="3366FF"/>
                </a:solidFill>
              </a:rPr>
              <a:t>rd</a:t>
            </a:r>
            <a:r>
              <a:rPr lang="en-US" sz="1800">
                <a:solidFill>
                  <a:srgbClr val="3366FF"/>
                </a:solidFill>
              </a:rPr>
              <a:t> Body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520" y="4302108"/>
            <a:ext cx="1087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366FF"/>
                </a:solidFill>
              </a:rPr>
              <a:t>Thrust</a:t>
            </a:r>
            <a:endParaRPr lang="en-US">
              <a:solidFill>
                <a:srgbClr val="3366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7B564-D437-48AC-9459-2FD2EB5C4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66" r="33713"/>
          <a:stretch/>
        </p:blipFill>
        <p:spPr>
          <a:xfrm>
            <a:off x="7065818" y="4643468"/>
            <a:ext cx="2078181" cy="22145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6C85B-F97A-4E55-B65F-9990696F1E75}"/>
              </a:ext>
            </a:extLst>
          </p:cNvPr>
          <p:cNvCxnSpPr/>
          <p:nvPr/>
        </p:nvCxnSpPr>
        <p:spPr bwMode="auto">
          <a:xfrm>
            <a:off x="5937662" y="4845132"/>
            <a:ext cx="1294411" cy="415637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6761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3849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sz="3200"/>
              <a:t>Equation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569657"/>
                <a:ext cx="8229600" cy="4561268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3366FF"/>
                        </a:solidFill>
                        <a:latin typeface="Cambria Math"/>
                        <a:ea typeface="Cambria Math"/>
                      </a:rPr>
                      <m:t>Σ</m:t>
                    </m:r>
                    <m:r>
                      <a:rPr lang="en-US" sz="2400" b="0" i="1">
                        <a:solidFill>
                          <a:srgbClr val="3366FF"/>
                        </a:solidFill>
                        <a:latin typeface="Cambria Math"/>
                        <a:ea typeface="Cambria Math"/>
                      </a:rPr>
                      <m:t>𝐹</m:t>
                    </m:r>
                    <m:r>
                      <a:rPr lang="en-US" sz="2400" i="1">
                        <a:solidFill>
                          <a:srgbClr val="3366FF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𝑡h𝑟𝑢𝑠𝑡</m:t>
                        </m:r>
                      </m:sub>
                    </m:sSub>
                    <m:r>
                      <a:rPr lang="en-US" sz="2400" b="0" i="1">
                        <a:solidFill>
                          <a:srgbClr val="3366FF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𝑑𝑟𝑎𝑔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rgbClr val="3366FF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𝑔𝑟𝑎𝑣𝑖𝑡𝑦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rgbClr val="3366FF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𝑟𝑑</m:t>
                        </m:r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𝑏𝑜𝑑𝑦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rgbClr val="3366FF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3366FF"/>
                            </a:solidFill>
                            <a:latin typeface="Cambria Math"/>
                          </a:rPr>
                          <m:t>𝑜𝑡h𝑒𝑟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 algn="ctr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288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69657"/>
                <a:ext cx="8229600" cy="4561268"/>
              </a:xfrm>
              <a:blipFill>
                <a:blip r:embed="rId3"/>
                <a:stretch>
                  <a:fillRect t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783771" y="2381459"/>
            <a:ext cx="8269108" cy="3997004"/>
            <a:chOff x="223520" y="2092960"/>
            <a:chExt cx="8829359" cy="4285503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8" b="97980" l="1526" r="98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719" y="2852388"/>
              <a:ext cx="4724082" cy="2594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 bwMode="auto">
            <a:xfrm flipV="1">
              <a:off x="5028882" y="2286000"/>
              <a:ext cx="1310640" cy="894080"/>
            </a:xfrm>
            <a:prstGeom prst="straightConnector1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" name="Straight Arrow Connector 4"/>
            <p:cNvCxnSpPr/>
            <p:nvPr/>
          </p:nvCxnSpPr>
          <p:spPr bwMode="auto">
            <a:xfrm flipH="1" flipV="1">
              <a:off x="1249361" y="2092960"/>
              <a:ext cx="1188720" cy="1087120"/>
            </a:xfrm>
            <a:prstGeom prst="straightConnector1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>
              <a:endCxn id="19458" idx="1"/>
            </p:cNvCxnSpPr>
            <p:nvPr/>
          </p:nvCxnSpPr>
          <p:spPr bwMode="auto">
            <a:xfrm>
              <a:off x="325120" y="4149708"/>
              <a:ext cx="1351599" cy="1"/>
            </a:xfrm>
            <a:prstGeom prst="straightConnector1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H="1">
              <a:off x="6339522" y="3840480"/>
              <a:ext cx="2113279" cy="0"/>
            </a:xfrm>
            <a:prstGeom prst="straightConnector1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4104409" y="5260769"/>
              <a:ext cx="0" cy="1065531"/>
            </a:xfrm>
            <a:prstGeom prst="straightConnector1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7965759" y="3480959"/>
              <a:ext cx="1087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3366FF"/>
                  </a:solidFill>
                </a:rPr>
                <a:t>Drag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25867" y="6009131"/>
              <a:ext cx="1087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3366FF"/>
                  </a:solidFill>
                </a:rPr>
                <a:t>Gravity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9041" y="2111120"/>
              <a:ext cx="1087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3366FF"/>
                  </a:solidFill>
                </a:rPr>
                <a:t>Other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" y="2371708"/>
              <a:ext cx="14119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3366FF"/>
                  </a:solidFill>
                </a:rPr>
                <a:t>3</a:t>
              </a:r>
              <a:r>
                <a:rPr lang="en-US" sz="1800" baseline="30000">
                  <a:solidFill>
                    <a:srgbClr val="3366FF"/>
                  </a:solidFill>
                </a:rPr>
                <a:t>rd</a:t>
              </a:r>
              <a:r>
                <a:rPr lang="en-US" sz="1800">
                  <a:solidFill>
                    <a:srgbClr val="3366FF"/>
                  </a:solidFill>
                </a:rPr>
                <a:t> Body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3520" y="4302108"/>
              <a:ext cx="1087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3366FF"/>
                  </a:solidFill>
                </a:rPr>
                <a:t>Thrust</a:t>
              </a:r>
              <a:endParaRPr lang="en-US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4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79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defRPr/>
                </a:pPr>
                <a:r>
                  <a:rPr lang="en-US" sz="2400"/>
                  <a:t>Spacecraft is high enough to travel above Earth’s atmosphere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∴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𝑑𝑟𝑎𝑔</m:t>
                        </m:r>
                      </m:sub>
                    </m:sSub>
                    <m:r>
                      <a:rPr lang="en-US" sz="2400" i="1" smtClean="0">
                        <a:latin typeface="Cambria Math"/>
                        <a:ea typeface="Cambria Math"/>
                      </a:rPr>
                      <m:t>≅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</m:oMath>
                </a14:m>
                <a:endParaRPr lang="en-US" sz="2400"/>
              </a:p>
              <a:p>
                <a:pPr eaLnBrk="1" hangingPunct="1">
                  <a:defRPr/>
                </a:pPr>
                <a:r>
                  <a:rPr lang="en-US" sz="2400"/>
                  <a:t>The spacecraft won’t maneuver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𝑡h𝑟𝑢𝑠𝑡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≅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endParaRPr lang="en-US" sz="2400"/>
              </a:p>
              <a:p>
                <a:pPr eaLnBrk="1" hangingPunct="1">
                  <a:defRPr/>
                </a:pPr>
                <a:r>
                  <a:rPr lang="en-US" sz="2400"/>
                  <a:t>The spacecraft is close enough to Earth that gravitational pull from other bodies is negligible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𝑟𝑑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𝑏𝑜𝑑𝑦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≅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endParaRPr lang="en-US" sz="2400"/>
              </a:p>
              <a:p>
                <a:pPr eaLnBrk="1" hangingPunct="1">
                  <a:defRPr/>
                </a:pPr>
                <a:r>
                  <a:rPr lang="en-US" sz="2400"/>
                  <a:t>Earth’s gravity is much </a:t>
                </a:r>
                <a:r>
                  <a:rPr lang="en-US" sz="2400" err="1"/>
                  <a:t>much</a:t>
                </a:r>
                <a:r>
                  <a:rPr lang="en-US" sz="2400"/>
                  <a:t> larger than the forces of solar radiation, electromagnetic fields, etc.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𝑜𝑡h𝑒𝑟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≅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endParaRPr lang="en-US" sz="2400"/>
              </a:p>
              <a:p>
                <a:pPr eaLnBrk="1" hangingPunct="1">
                  <a:defRPr/>
                </a:pPr>
                <a:endParaRPr lang="en-US" sz="2400"/>
              </a:p>
              <a:p>
                <a:pPr marL="0" indent="0" algn="ctr" eaLnBrk="1" hangingPunct="1">
                  <a:buNone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𝐹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𝑡h𝑟𝑢𝑠𝑡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𝑑𝑟𝑎𝑔</m:t>
                        </m:r>
                      </m:sub>
                    </m:sSub>
                  </m:oMath>
                </a14:m>
                <a:r>
                  <a:rPr lang="en-US" sz="280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𝑔𝑟𝑎𝑣𝑖𝑡𝑦</m:t>
                        </m:r>
                      </m:sub>
                    </m:sSub>
                  </m:oMath>
                </a14:m>
                <a:r>
                  <a:rPr lang="en-US" sz="280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3</m:t>
                        </m:r>
                        <m:r>
                          <a:rPr lang="en-US" sz="2800" i="1">
                            <a:latin typeface="Cambria Math"/>
                          </a:rPr>
                          <m:t>𝑟𝑑</m:t>
                        </m:r>
                        <m:r>
                          <a:rPr lang="en-US" sz="2800" i="1"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latin typeface="Cambria Math"/>
                          </a:rPr>
                          <m:t>𝑏𝑜𝑑𝑦</m:t>
                        </m:r>
                      </m:sub>
                    </m:sSub>
                  </m:oMath>
                </a14:m>
                <a:r>
                  <a:rPr lang="en-US" sz="280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𝑜𝑡h𝑒𝑟</m:t>
                        </m:r>
                      </m:sub>
                    </m:sSub>
                  </m:oMath>
                </a14:m>
                <a:endParaRPr lang="en-US" sz="2400"/>
              </a:p>
              <a:p>
                <a:pPr eaLnBrk="1" hangingPunct="1">
                  <a:defRPr/>
                </a:pPr>
                <a:endParaRPr lang="en-US" sz="2400"/>
              </a:p>
              <a:p>
                <a:pPr marL="0" indent="0" eaLnBrk="1" hangingPunct="1">
                  <a:buNone/>
                  <a:defRPr/>
                </a:pPr>
                <a:endParaRPr lang="en-US" sz="2400"/>
              </a:p>
              <a:p>
                <a:pPr eaLnBrk="1" hangingPunct="1">
                  <a:defRPr/>
                </a:pPr>
                <a:endParaRPr lang="en-US" sz="2400"/>
              </a:p>
            </p:txBody>
          </p:sp>
        </mc:Choice>
        <mc:Fallback xmlns="">
          <p:sp>
            <p:nvSpPr>
              <p:cNvPr id="289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7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endCxn id="4" idx="2"/>
          </p:cNvCxnSpPr>
          <p:nvPr/>
        </p:nvCxnSpPr>
        <p:spPr bwMode="auto">
          <a:xfrm flipV="1">
            <a:off x="2024380" y="5339918"/>
            <a:ext cx="381000" cy="42672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2181860" y="4970586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12" name="Straight Arrow Connector 11"/>
          <p:cNvCxnSpPr>
            <a:endCxn id="13" idx="2"/>
          </p:cNvCxnSpPr>
          <p:nvPr/>
        </p:nvCxnSpPr>
        <p:spPr bwMode="auto">
          <a:xfrm flipV="1">
            <a:off x="7589855" y="5339918"/>
            <a:ext cx="381000" cy="42672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747335" y="4970586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 bwMode="auto">
          <a:xfrm flipV="1">
            <a:off x="6117590" y="5339918"/>
            <a:ext cx="381000" cy="42672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275070" y="4970586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16" name="Straight Arrow Connector 15"/>
          <p:cNvCxnSpPr>
            <a:endCxn id="17" idx="2"/>
          </p:cNvCxnSpPr>
          <p:nvPr/>
        </p:nvCxnSpPr>
        <p:spPr bwMode="auto">
          <a:xfrm flipV="1">
            <a:off x="3456940" y="5339918"/>
            <a:ext cx="381000" cy="42672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614420" y="4970586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534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More Simplifying Assumptions!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/>
                  <a:t>The mass of the Earth is much, much larger than the mass of the satellite</a:t>
                </a:r>
              </a:p>
              <a:p>
                <a:endParaRPr lang="en-US" sz="2400"/>
              </a:p>
              <a:p>
                <a:r>
                  <a:rPr lang="en-US" sz="2400"/>
                  <a:t>The Earth is spherically symmetrical with uniform density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2400"/>
                  <a:t> we can treat it as a point mass</a:t>
                </a:r>
              </a:p>
              <a:p>
                <a:endParaRPr lang="en-US" sz="2400"/>
              </a:p>
              <a:p>
                <a:r>
                  <a:rPr lang="en-US" sz="2400"/>
                  <a:t>The spacecraft’s mass is constant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sz="240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</m:oMath>
                </a14:m>
                <a:endParaRPr lang="en-US" sz="2400" b="0"/>
              </a:p>
              <a:p>
                <a:pPr marL="457200" lvl="1" indent="0">
                  <a:buNone/>
                </a:pPr>
                <a:r>
                  <a:rPr lang="en-US" sz="2000"/>
                  <a:t>	</a:t>
                </a:r>
                <a:r>
                  <a:rPr lang="en-US" sz="2400">
                    <a:solidFill>
                      <a:srgbClr val="00B050"/>
                    </a:solidFill>
                  </a:rPr>
                  <a:t>*** This allows us to use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2400">
                    <a:solidFill>
                      <a:srgbClr val="00B050"/>
                    </a:solidFill>
                  </a:rPr>
                  <a:t> ***</a:t>
                </a:r>
              </a:p>
              <a:p>
                <a:pPr marL="457200" lvl="1" indent="0">
                  <a:buNone/>
                </a:pPr>
                <a:endParaRPr lang="en-US" sz="2400">
                  <a:solidFill>
                    <a:srgbClr val="00B050"/>
                  </a:solidFill>
                </a:endParaRPr>
              </a:p>
              <a:p>
                <a:r>
                  <a:rPr lang="en-US" sz="2400"/>
                  <a:t>The geocentric equatorial coordinate frame is sufficiently inertial such that Newton’s Laws apply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7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7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Restricted 2-Body EOM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07400" y="1462477"/>
                <a:ext cx="5721245" cy="771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/>
                        <a:ea typeface="Cambria Math"/>
                      </a:rPr>
                      <m:t>Σ</m:t>
                    </m:r>
                    <m:sSub>
                      <m:sSubPr>
                        <m:ctrlPr>
                          <a:rPr lang="el-GR" sz="36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l-GR" sz="36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latin typeface="Cambria Math"/>
                            <a:ea typeface="Cambria Math"/>
                          </a:rPr>
                          <m:t>𝑒𝑥𝑡𝑒𝑟𝑛𝑎𝑙</m:t>
                        </m:r>
                      </m:sub>
                    </m:sSub>
                    <m:r>
                      <a:rPr lang="en-US" sz="360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l-GR" sz="360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l-GR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latin typeface="Cambria Math"/>
                            <a:ea typeface="Cambria Math"/>
                          </a:rPr>
                          <m:t>𝑔𝑟𝑎𝑣𝑖𝑡𝑦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3600" b="0" i="1" smtClean="0">
                        <a:latin typeface="Cambria Math"/>
                        <a:ea typeface="Cambria Math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360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0" y="1462477"/>
                <a:ext cx="5721245" cy="7714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2035" y="2145227"/>
            <a:ext cx="251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Apply Newton’s Universal Law of Gravitation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 bwMode="auto">
          <a:xfrm>
            <a:off x="2721715" y="2437615"/>
            <a:ext cx="490865" cy="169277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82474" y="2381010"/>
                <a:ext cx="5766770" cy="1007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l-GR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latin typeface="Cambria Math"/>
                                  <a:ea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800" b="0" i="1">
                              <a:latin typeface="Cambria Math"/>
                              <a:ea typeface="Cambria Math"/>
                            </a:rPr>
                            <m:t>𝑔𝑟𝑎𝑣𝑖𝑡𝑦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800" b="0" i="0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474" y="2381010"/>
                <a:ext cx="5766770" cy="1007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3561" y="3737650"/>
                <a:ext cx="4108241" cy="1007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l-GR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𝑔𝑟𝑎𝑣𝑖𝑡𝑦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800" b="0" i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61" y="3737650"/>
                <a:ext cx="4108241" cy="1007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 flipV="1">
            <a:off x="4601699" y="3884690"/>
            <a:ext cx="264160" cy="400994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702051" y="4133410"/>
            <a:ext cx="209506" cy="355600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221282" y="4928756"/>
                <a:ext cx="3657038" cy="82747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</m:acc>
                        </m:e>
                      </m:acc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</m:acc>
                      <m:r>
                        <a:rPr lang="en-US" sz="2800" b="0" i="0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282" y="4928756"/>
                <a:ext cx="3657038" cy="827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 bwMode="auto">
          <a:xfrm>
            <a:off x="3667648" y="2381010"/>
            <a:ext cx="854110" cy="703834"/>
          </a:xfrm>
          <a:prstGeom prst="ellipse">
            <a:avLst/>
          </a:prstGeom>
          <a:noFill/>
          <a:ln w="127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Curved Connector 6"/>
          <p:cNvCxnSpPr>
            <a:stCxn id="3" idx="0"/>
          </p:cNvCxnSpPr>
          <p:nvPr/>
        </p:nvCxnSpPr>
        <p:spPr bwMode="auto">
          <a:xfrm rot="16200000" flipH="1">
            <a:off x="4686394" y="1789319"/>
            <a:ext cx="348992" cy="1532374"/>
          </a:xfrm>
          <a:prstGeom prst="curvedConnector4">
            <a:avLst>
              <a:gd name="adj1" fmla="val -33831"/>
              <a:gd name="adj2" fmla="val 63934"/>
            </a:avLst>
          </a:prstGeom>
          <a:solidFill>
            <a:srgbClr val="0C2D83"/>
          </a:solidFill>
          <a:ln w="12700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627077" y="2512671"/>
            <a:ext cx="373731" cy="434661"/>
          </a:xfrm>
          <a:prstGeom prst="ellipse">
            <a:avLst/>
          </a:prstGeom>
          <a:noFill/>
          <a:ln w="127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29978" y="2437615"/>
            <a:ext cx="351692" cy="951043"/>
          </a:xfrm>
          <a:prstGeom prst="rect">
            <a:avLst/>
          </a:prstGeom>
          <a:noFill/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5284" y="3500412"/>
            <a:ext cx="251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Puts F in vector form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6699180" y="3388658"/>
            <a:ext cx="406947" cy="165534"/>
          </a:xfrm>
          <a:prstGeom prst="straightConnector1">
            <a:avLst/>
          </a:prstGeom>
          <a:solidFill>
            <a:srgbClr val="0C2D83"/>
          </a:soli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88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6" grpId="0" animBg="1"/>
      <p:bldP spid="3" grpId="0" animBg="1"/>
      <p:bldP spid="17" grpId="0" animBg="1"/>
      <p:bldP spid="14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Conic Sections</a:t>
            </a:r>
          </a:p>
        </p:txBody>
      </p:sp>
      <p:pic>
        <p:nvPicPr>
          <p:cNvPr id="6" name="Picture 4" descr="conics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5" y="1567327"/>
            <a:ext cx="8377148" cy="4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2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0" y="251209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sz="3200"/>
              <a:t>Basic Definitions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/>
              <a:t>Mass</a:t>
            </a:r>
          </a:p>
          <a:p>
            <a:pPr lvl="1" eaLnBrk="1" hangingPunct="1">
              <a:defRPr/>
            </a:pPr>
            <a:r>
              <a:rPr lang="en-US" sz="1800"/>
              <a:t>how much “stuff” an object contains</a:t>
            </a:r>
          </a:p>
          <a:p>
            <a:pPr eaLnBrk="1" hangingPunct="1">
              <a:defRPr/>
            </a:pPr>
            <a:r>
              <a:rPr lang="en-US" sz="2000"/>
              <a:t>Weight</a:t>
            </a:r>
          </a:p>
          <a:p>
            <a:pPr lvl="1" eaLnBrk="1" hangingPunct="1">
              <a:defRPr/>
            </a:pPr>
            <a:r>
              <a:rPr lang="en-US" sz="1800"/>
              <a:t>mass plus the influence of gravity</a:t>
            </a:r>
          </a:p>
          <a:p>
            <a:pPr eaLnBrk="1" hangingPunct="1">
              <a:defRPr/>
            </a:pPr>
            <a:r>
              <a:rPr lang="en-US" sz="2000"/>
              <a:t>Inertia</a:t>
            </a:r>
          </a:p>
          <a:p>
            <a:pPr lvl="1" eaLnBrk="1" hangingPunct="1">
              <a:defRPr/>
            </a:pPr>
            <a:r>
              <a:rPr lang="en-US" sz="1800"/>
              <a:t>objects tendency to stay at rest or in motion unless acted upon by an outside force</a:t>
            </a:r>
          </a:p>
          <a:p>
            <a:pPr eaLnBrk="1" hangingPunct="1">
              <a:defRPr/>
            </a:pPr>
            <a:r>
              <a:rPr lang="en-US" sz="2000"/>
              <a:t>Gravity</a:t>
            </a:r>
          </a:p>
          <a:p>
            <a:pPr lvl="1" eaLnBrk="1" hangingPunct="1">
              <a:defRPr/>
            </a:pPr>
            <a:r>
              <a:rPr lang="en-US" sz="1800"/>
              <a:t>tendency for 2+ things to attract each other</a:t>
            </a:r>
          </a:p>
          <a:p>
            <a:pPr eaLnBrk="1" hangingPunct="1">
              <a:defRPr/>
            </a:pPr>
            <a:r>
              <a:rPr lang="en-US" sz="2000"/>
              <a:t>Momentum</a:t>
            </a:r>
          </a:p>
          <a:p>
            <a:pPr lvl="1" eaLnBrk="1" hangingPunct="1">
              <a:defRPr/>
            </a:pPr>
            <a:r>
              <a:rPr lang="en-US" sz="1800"/>
              <a:t>resistance an object in motion has to changes in its speed or direction of motion</a:t>
            </a:r>
          </a:p>
          <a:p>
            <a:pPr eaLnBrk="1" hangingPunct="1">
              <a:defRPr/>
            </a:pPr>
            <a:r>
              <a:rPr lang="en-US" sz="2000"/>
              <a:t>Total Mechanical Energy</a:t>
            </a:r>
          </a:p>
          <a:p>
            <a:pPr lvl="1" eaLnBrk="1" hangingPunct="1">
              <a:defRPr/>
            </a:pPr>
            <a:r>
              <a:rPr lang="en-US" sz="1800"/>
              <a:t>comes from an object’s position (PE) and motion (KE)</a:t>
            </a:r>
          </a:p>
        </p:txBody>
      </p:sp>
    </p:spTree>
    <p:extLst>
      <p:ext uri="{BB962C8B-B14F-4D97-AF65-F5344CB8AC3E}">
        <p14:creationId xmlns:p14="http://schemas.microsoft.com/office/powerpoint/2010/main" val="15429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Useful Form of 2-Body EOM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sz="3600" b="0" i="1">
                  <a:latin typeface="Cambria Math"/>
                </a:endParaRPr>
              </a:p>
              <a:p>
                <a:pPr marL="0" indent="0" algn="ctr">
                  <a:buNone/>
                </a:pPr>
                <a:endParaRPr lang="en-US" sz="3600" b="0" i="1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/>
                        </a:rPr>
                        <m:t>𝑅</m:t>
                      </m:r>
                      <m:r>
                        <a:rPr lang="en-US" sz="4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>
                              <a:latin typeface="Cambria Math"/>
                            </a:rPr>
                            <m:t>𝑎</m:t>
                          </m:r>
                          <m:r>
                            <a:rPr lang="en-US" sz="4000" b="0" i="1">
                              <a:latin typeface="Cambria Math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4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>
                              <a:latin typeface="Cambria Math"/>
                            </a:rPr>
                            <m:t>1+</m:t>
                          </m:r>
                          <m:r>
                            <a:rPr lang="en-US" sz="4000" b="0" i="1">
                              <a:latin typeface="Cambria Math"/>
                            </a:rPr>
                            <m:t>𝑒</m:t>
                          </m:r>
                          <m:r>
                            <a:rPr lang="en-US" sz="4000" b="0" i="1">
                              <a:latin typeface="Cambria Math"/>
                            </a:rPr>
                            <m:t> </m:t>
                          </m:r>
                          <m:r>
                            <a:rPr lang="en-US" sz="4000" b="0" i="1">
                              <a:latin typeface="Cambria Math"/>
                            </a:rPr>
                            <m:t>𝐶𝑜𝑠</m:t>
                          </m:r>
                          <m:r>
                            <a:rPr lang="en-US" sz="4000" b="0" i="1">
                              <a:latin typeface="Cambria Math"/>
                            </a:rPr>
                            <m:t> </m:t>
                          </m:r>
                          <m:r>
                            <a:rPr lang="en-US" sz="4000" b="0" i="1">
                              <a:latin typeface="Cambria Math"/>
                              <a:ea typeface="Cambria Math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US" sz="3600"/>
              </a:p>
              <a:p>
                <a:pPr marL="0" indent="0" algn="ctr">
                  <a:buNone/>
                </a:pPr>
                <a:endParaRPr lang="en-US" sz="360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087129"/>
              </p:ext>
            </p:extLst>
          </p:nvPr>
        </p:nvGraphicFramePr>
        <p:xfrm>
          <a:off x="-12700" y="-6350"/>
          <a:ext cx="9169400" cy="686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4" imgW="5219048" imgH="5342857" progId="PBrush">
                  <p:embed/>
                </p:oleObj>
              </mc:Choice>
              <mc:Fallback>
                <p:oleObj name="Bitmap Image" r:id="rId4" imgW="5219048" imgH="534285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6869"/>
                      <a:stretch>
                        <a:fillRect/>
                      </a:stretch>
                    </p:blipFill>
                    <p:spPr bwMode="auto">
                      <a:xfrm>
                        <a:off x="-12700" y="-6350"/>
                        <a:ext cx="9169400" cy="68643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FFF"/>
                          </a:gs>
                          <a:gs pos="100000">
                            <a:srgbClr val="767676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9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96296E-6 L 0 -0.97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Orbital Geometry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FE6D4"/>
              </a:clrFrom>
              <a:clrTo>
                <a:srgbClr val="BFE6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13739" r="45151" b="33024"/>
          <a:stretch/>
        </p:blipFill>
        <p:spPr bwMode="auto">
          <a:xfrm>
            <a:off x="974691" y="1280160"/>
            <a:ext cx="7007814" cy="509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Orbital Geometry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FE6D4"/>
              </a:clrFrom>
              <a:clrTo>
                <a:srgbClr val="BFE6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13739" r="45151" b="33024"/>
          <a:stretch/>
        </p:blipFill>
        <p:spPr bwMode="auto">
          <a:xfrm>
            <a:off x="365761" y="1645920"/>
            <a:ext cx="5670762" cy="41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87439" y="3234699"/>
                <a:ext cx="2153921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𝑎</m:t>
                      </m:r>
                      <m:r>
                        <a:rPr lang="en-US" sz="2400" b="0" i="1" smtClean="0">
                          <a:latin typeface="Cambria Math"/>
                        </a:rPr>
                        <m:t> (1−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39" y="3234699"/>
                <a:ext cx="2153921" cy="490199"/>
              </a:xfrm>
              <a:prstGeom prst="rect">
                <a:avLst/>
              </a:prstGeom>
              <a:blipFill>
                <a:blip r:embed="rId3"/>
                <a:stretch>
                  <a:fillRect r="-141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74190" y="1910140"/>
                <a:ext cx="2296160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𝑎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90" y="1910140"/>
                <a:ext cx="2296160" cy="790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85839" y="4499259"/>
                <a:ext cx="23571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𝑎</m:t>
                      </m:r>
                      <m:r>
                        <a:rPr lang="en-US" sz="2400" b="0" i="1" smtClean="0">
                          <a:latin typeface="Cambria Math"/>
                        </a:rPr>
                        <m:t> (1+</m:t>
                      </m:r>
                      <m:r>
                        <a:rPr lang="en-US" sz="2400" b="0" i="1" smtClean="0">
                          <a:latin typeface="Cambria Math"/>
                        </a:rPr>
                        <m:t>𝑒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839" y="4499259"/>
                <a:ext cx="2357120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34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Constants of Orbital Motion</a:t>
            </a: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514600" y="38941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89413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858965" y="1466395"/>
                <a:ext cx="3886200" cy="4351338"/>
              </a:xfrm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2400" u="sng"/>
                  <a:t>Specific Angular Momentum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u="sng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r>
                  <a:rPr lang="en-US" sz="2400" u="sng"/>
                  <a:t>)</a:t>
                </a:r>
              </a:p>
              <a:p>
                <a:endParaRPr lang="en-US" sz="24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i="1">
                          <a:latin typeface="Cambria Math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/>
                            </a:rPr>
                            <m:t>𝑅</m:t>
                          </m:r>
                        </m:e>
                      </m:acc>
                      <m:r>
                        <a:rPr lang="en-US" sz="3200" b="0" i="1">
                          <a:latin typeface="Cambria Math"/>
                        </a:rPr>
                        <m:t> </m:t>
                      </m:r>
                      <m:r>
                        <a:rPr lang="en-US" sz="3200" b="0" i="1">
                          <a:latin typeface="Cambria Math"/>
                        </a:rPr>
                        <m:t>𝑥</m:t>
                      </m:r>
                      <m:r>
                        <a:rPr lang="en-US" sz="3200" b="0" i="1">
                          <a:latin typeface="Cambria Math"/>
                        </a:rPr>
                        <m:t> 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000"/>
              </a:p>
              <a:p>
                <a:pPr marL="0" indent="0" algn="ctr">
                  <a:buNone/>
                </a:pPr>
                <a:endParaRPr lang="en-US" sz="2400"/>
              </a:p>
              <a:p>
                <a:pPr marL="0" indent="0" algn="ctr">
                  <a:buNone/>
                </a:pPr>
                <a:endParaRPr lang="en-US" sz="2400"/>
              </a:p>
              <a:p>
                <a:pPr marL="0" indent="0" algn="ctr">
                  <a:buNone/>
                </a:pPr>
                <a:endParaRPr lang="en-US" sz="24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acc>
                      <m:r>
                        <a:rPr lang="en-US" sz="3200" i="1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acc>
                      <m:r>
                        <a:rPr lang="en-US" sz="3200" b="0" i="1">
                          <a:solidFill>
                            <a:srgbClr val="00B05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3200" b="0" i="1">
                          <a:solidFill>
                            <a:srgbClr val="00B05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3200" b="0" i="1">
                          <a:solidFill>
                            <a:srgbClr val="00B050"/>
                          </a:solidFill>
                          <a:latin typeface="Cambria Math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32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/>
              </a:p>
              <a:p>
                <a:pPr marL="0" indent="0" algn="ctr"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858965" y="1466395"/>
                <a:ext cx="3886200" cy="4351338"/>
              </a:xfrm>
              <a:blipFill>
                <a:blip r:embed="rId5"/>
                <a:stretch>
                  <a:fillRect t="-979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/>
              <p:cNvSpPr txBox="1">
                <a:spLocks/>
              </p:cNvSpPr>
              <p:nvPr/>
            </p:nvSpPr>
            <p:spPr bwMode="auto">
              <a:xfrm>
                <a:off x="305892" y="1466395"/>
                <a:ext cx="3886200" cy="43513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143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C2D83"/>
                  </a:buClr>
                  <a:buSzPct val="80000"/>
                  <a:buFont typeface="Wingdings" pitchFamily="2" charset="2"/>
                  <a:buChar char="n"/>
                  <a:defRPr sz="1800" b="1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516731" indent="-21193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C2D83"/>
                  </a:buClr>
                  <a:buSzPct val="80000"/>
                  <a:buFont typeface="Wingdings" pitchFamily="2" charset="2"/>
                  <a:buChar char="n"/>
                  <a:defRPr sz="1500" b="1">
                    <a:solidFill>
                      <a:schemeClr val="tx1"/>
                    </a:solidFill>
                    <a:latin typeface="Trebuchet MS" panose="020B0603020202020204" pitchFamily="34" charset="0"/>
                  </a:defRPr>
                </a:lvl2pPr>
                <a:lvl3pPr marL="770335" indent="-16787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C2D83"/>
                  </a:buClr>
                  <a:buSzPct val="80000"/>
                  <a:buFont typeface="Wingdings" pitchFamily="2" charset="2"/>
                  <a:buChar char="n"/>
                  <a:defRPr sz="1350" b="1">
                    <a:solidFill>
                      <a:schemeClr val="tx1"/>
                    </a:solidFill>
                    <a:latin typeface="Trebuchet MS" panose="020B060302020202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1200" b="1">
                    <a:solidFill>
                      <a:schemeClr val="tx1"/>
                    </a:solidFill>
                    <a:latin typeface="Trebuchet MS" panose="020B060302020202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</a:pPr>
                <a:r>
                  <a:rPr lang="en-US" sz="2400" u="sng" kern="0" dirty="0"/>
                  <a:t>Specific Mechanical Energy(</a:t>
                </a:r>
                <a:r>
                  <a:rPr lang="el-GR" sz="2400" u="sng" kern="0" dirty="0"/>
                  <a:t>ε</a:t>
                </a:r>
                <a:r>
                  <a:rPr lang="en-US" sz="2400" u="sng" kern="0" dirty="0"/>
                  <a:t>)</a:t>
                </a:r>
              </a:p>
              <a:p>
                <a:endParaRPr lang="en-US" sz="2400" kern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3200" b="0" i="1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3200" b="0" i="1">
                              <a:latin typeface="Cambria Math"/>
                              <a:ea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kern="0" dirty="0"/>
              </a:p>
              <a:p>
                <a:pPr marL="0" indent="0" algn="ctr">
                  <a:buFont typeface="Wingdings" pitchFamily="2" charset="2"/>
                  <a:buNone/>
                </a:pPr>
                <a:endParaRPr lang="en-US" sz="2400" kern="0" dirty="0"/>
              </a:p>
              <a:p>
                <a:pPr marL="0" indent="0" algn="ctr">
                  <a:buFont typeface="Wingdings" pitchFamily="2" charset="2"/>
                  <a:buNone/>
                </a:pPr>
                <a:endParaRPr lang="en-US" sz="2400" kern="0" dirty="0"/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kern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kern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800" b="0" i="1" kern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8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8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b="0" kern="0" dirty="0"/>
              </a:p>
              <a:p>
                <a:pPr marL="0" indent="0" algn="ctr">
                  <a:buFont typeface="Wingdings" pitchFamily="2" charset="2"/>
                  <a:buNone/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16" name="Content Placeholder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892" y="1466395"/>
                <a:ext cx="3886200" cy="4351338"/>
              </a:xfrm>
              <a:prstGeom prst="rect">
                <a:avLst/>
              </a:prstGeom>
              <a:blipFill>
                <a:blip r:embed="rId6"/>
                <a:stretch>
                  <a:fillRect t="-979"/>
                </a:stretch>
              </a:blipFill>
              <a:ln w="9525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22073" y="5886750"/>
            <a:ext cx="405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For a satellite in a given orbit, if velocity or position is know, the other can be calculated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58965" y="5849147"/>
            <a:ext cx="4053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The orbital plane is fixed!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464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Orbital Parameters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496509"/>
              </p:ext>
            </p:extLst>
          </p:nvPr>
        </p:nvGraphicFramePr>
        <p:xfrm>
          <a:off x="437550" y="1541780"/>
          <a:ext cx="82296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Conic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/>
                        <a:t>Semi-major Axis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/>
                        <a:t>Eccentricity (e)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</a:t>
                      </a:r>
                      <a:r>
                        <a:rPr lang="en-US" sz="2000" baseline="0"/>
                        <a:t> &gt; 0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</a:t>
                      </a:r>
                      <a:r>
                        <a:rPr lang="en-US" sz="2000" baseline="0"/>
                        <a:t> = 0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Ellipse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</a:t>
                      </a:r>
                      <a:r>
                        <a:rPr lang="en-US" sz="2000" baseline="0"/>
                        <a:t> &gt; 0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 &lt; e &lt; 1</a:t>
                      </a:r>
                      <a:r>
                        <a:rPr lang="en-US" sz="2000" baseline="0"/>
                        <a:t> 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Parabola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 = 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Hyperbola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</a:t>
                      </a:r>
                      <a:r>
                        <a:rPr lang="en-US" sz="2000" baseline="0"/>
                        <a:t> &lt; 0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</a:t>
                      </a:r>
                      <a:r>
                        <a:rPr lang="en-US" sz="2000" baseline="0" dirty="0"/>
                        <a:t> &gt; 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7846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 t="7256" b="8860"/>
          <a:stretch/>
        </p:blipFill>
        <p:spPr bwMode="auto">
          <a:xfrm>
            <a:off x="3230879" y="3784600"/>
            <a:ext cx="236682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34" y="3784600"/>
            <a:ext cx="300972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2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7407-B967-68A5-B473-D8E375B0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Orbital Velocities</a:t>
            </a:r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362957" y="2543503"/>
            <a:ext cx="3399746" cy="1967888"/>
          </a:xfrm>
          <a:prstGeom prst="ellipse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043798" y="2543503"/>
            <a:ext cx="1965960" cy="1967888"/>
          </a:xfrm>
          <a:prstGeom prst="ellipse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9078" y="1834887"/>
            <a:ext cx="3127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General – Valid for any orbit shape</a:t>
            </a:r>
            <a:endParaRPr lang="en-US" b="1" u="sng" dirty="0"/>
          </a:p>
        </p:txBody>
      </p:sp>
      <p:sp>
        <p:nvSpPr>
          <p:cNvPr id="11" name="Rectangle 10"/>
          <p:cNvSpPr/>
          <p:nvPr/>
        </p:nvSpPr>
        <p:spPr>
          <a:xfrm>
            <a:off x="6306871" y="1834887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Circular Orbits</a:t>
            </a:r>
            <a:endParaRPr lang="en-US" b="1" u="sng" dirty="0"/>
          </a:p>
        </p:txBody>
      </p:sp>
      <p:pic>
        <p:nvPicPr>
          <p:cNvPr id="1026" name="Picture 2" descr="300,200+ Planet Earth Stock Illustrations, Royalty-Fre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45" y="3343839"/>
            <a:ext cx="384231" cy="3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300,200+ Planet Earth Stock Illustrations, Royalty-Fre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62" y="3335331"/>
            <a:ext cx="384231" cy="3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49338" y="4952398"/>
                <a:ext cx="2158924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38" y="4952398"/>
                <a:ext cx="2158924" cy="718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07380" y="4952398"/>
                <a:ext cx="1450654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𝑐𝑖𝑟𝑐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380" y="4952398"/>
                <a:ext cx="1450654" cy="718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82,100+ Satellite Stock Illustrations, Royalty-Free Vector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2" y="2728244"/>
            <a:ext cx="277893" cy="2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82,100+ Satellite Stock Illustrations, Royalty-Free Vector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41" y="2713467"/>
            <a:ext cx="277893" cy="2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 bwMode="auto">
          <a:xfrm>
            <a:off x="874698" y="2866055"/>
            <a:ext cx="331062" cy="661391"/>
          </a:xfrm>
          <a:prstGeom prst="line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9" idx="6"/>
          </p:cNvCxnSpPr>
          <p:nvPr/>
        </p:nvCxnSpPr>
        <p:spPr bwMode="auto">
          <a:xfrm flipH="1" flipV="1">
            <a:off x="7020910" y="3520966"/>
            <a:ext cx="988848" cy="6481"/>
          </a:xfrm>
          <a:prstGeom prst="line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43426" y="2943000"/>
                <a:ext cx="218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26" y="2943000"/>
                <a:ext cx="218330" cy="276999"/>
              </a:xfrm>
              <a:prstGeom prst="rect">
                <a:avLst/>
              </a:prstGeom>
              <a:blipFill>
                <a:blip r:embed="rId6"/>
                <a:stretch>
                  <a:fillRect l="-22222" r="-19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470976" y="3200583"/>
                <a:ext cx="218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6" y="3200583"/>
                <a:ext cx="218330" cy="276999"/>
              </a:xfrm>
              <a:prstGeom prst="rect">
                <a:avLst/>
              </a:prstGeom>
              <a:blipFill>
                <a:blip r:embed="rId7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 bwMode="auto">
          <a:xfrm flipV="1">
            <a:off x="2062830" y="4740166"/>
            <a:ext cx="1678853" cy="21020"/>
          </a:xfrm>
          <a:prstGeom prst="straightConnector1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9133" y="4449393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3" y="4449393"/>
                <a:ext cx="198003" cy="276999"/>
              </a:xfrm>
              <a:prstGeom prst="rect">
                <a:avLst/>
              </a:prstGeom>
              <a:blipFill>
                <a:blip r:embed="rId8"/>
                <a:stretch>
                  <a:fillRect l="-15152" r="-9091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5713087" y="4644621"/>
            <a:ext cx="2839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For a circular orbit, R=a=constant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05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Basic Laws &amp; Restricted 2-Body EOM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Basic Definitions</a:t>
            </a:r>
          </a:p>
          <a:p>
            <a:r>
              <a:rPr lang="en-US" sz="2800"/>
              <a:t>Newton’s Laws</a:t>
            </a:r>
          </a:p>
          <a:p>
            <a:r>
              <a:rPr lang="en-US" sz="2800"/>
              <a:t>Orbital Motion</a:t>
            </a:r>
          </a:p>
          <a:p>
            <a:r>
              <a:rPr lang="en-US" sz="2800"/>
              <a:t>Analyzing Motion</a:t>
            </a:r>
          </a:p>
          <a:p>
            <a:r>
              <a:rPr lang="en-US" sz="2800"/>
              <a:t>Equation of Motion (EOM)</a:t>
            </a:r>
          </a:p>
          <a:p>
            <a:r>
              <a:rPr lang="en-US" sz="2800"/>
              <a:t>Restricted 2-Body EOM</a:t>
            </a:r>
          </a:p>
          <a:p>
            <a:r>
              <a:rPr lang="en-US" sz="2800"/>
              <a:t>Orbital Geometry</a:t>
            </a:r>
          </a:p>
          <a:p>
            <a:r>
              <a:rPr lang="en-US" sz="2800"/>
              <a:t>Constants of Orbital Motion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74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Newton’s Laws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US" sz="2400" dirty="0"/>
              <a:t>A body continues in its state of rest, or of uniform motion in a </a:t>
            </a:r>
            <a:r>
              <a:rPr lang="en-US" sz="2400" dirty="0">
                <a:solidFill>
                  <a:srgbClr val="00B050"/>
                </a:solidFill>
              </a:rPr>
              <a:t>straight line</a:t>
            </a:r>
            <a:r>
              <a:rPr lang="en-US" sz="2400" dirty="0"/>
              <a:t>, unless compelled to change that state by forces impressed upon it.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2400" dirty="0"/>
          </a:p>
        </p:txBody>
      </p:sp>
      <p:pic>
        <p:nvPicPr>
          <p:cNvPr id="5" name="Picture 5" descr="newton"/>
          <p:cNvPicPr>
            <a:picLocks noChangeAspect="1" noChangeArrowheads="1"/>
          </p:cNvPicPr>
          <p:nvPr/>
        </p:nvPicPr>
        <p:blipFill>
          <a:blip r:embed="rId2" cstate="print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"/>
          <a:stretch>
            <a:fillRect/>
          </a:stretch>
        </p:blipFill>
        <p:spPr bwMode="auto">
          <a:xfrm>
            <a:off x="4880927" y="160020"/>
            <a:ext cx="936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3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Linear Momentum</a:t>
            </a:r>
          </a:p>
        </p:txBody>
      </p:sp>
      <p:pic>
        <p:nvPicPr>
          <p:cNvPr id="301082" name="Picture 26" descr="Hitachi, which produced the original Shinkansen “bullet” trains, has developed the A-Train— which uses double-skin aluminum panels for strength, light weight, safety, and recyclability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b="2806"/>
          <a:stretch>
            <a:fillRect/>
          </a:stretch>
        </p:blipFill>
        <p:spPr bwMode="auto">
          <a:xfrm>
            <a:off x="81280" y="3342640"/>
            <a:ext cx="421212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at-wrest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1293" y="3312160"/>
            <a:ext cx="4035025" cy="2750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58750" y="1748269"/>
                <a:ext cx="3960055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750" y="1748269"/>
                <a:ext cx="3960055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6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Angular Momentum</a:t>
            </a:r>
          </a:p>
        </p:txBody>
      </p:sp>
      <p:pic>
        <p:nvPicPr>
          <p:cNvPr id="2" name="cat-fa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9174" y="2527914"/>
            <a:ext cx="5174826" cy="3881120"/>
          </a:xfrm>
          <a:prstGeom prst="rect">
            <a:avLst/>
          </a:prstGeom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6814"/>
            <a:ext cx="3792220" cy="379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11573" y="1547130"/>
                <a:ext cx="4540949" cy="6249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573" y="1547130"/>
                <a:ext cx="4540949" cy="624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Newton’s Laws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US" sz="2400" dirty="0"/>
              <a:t>A body continues in its state of rest, or of uniform motion in a </a:t>
            </a:r>
            <a:r>
              <a:rPr lang="en-US" sz="2400" dirty="0">
                <a:solidFill>
                  <a:srgbClr val="00B050"/>
                </a:solidFill>
              </a:rPr>
              <a:t>straight line</a:t>
            </a:r>
            <a:r>
              <a:rPr lang="en-US" sz="2400" dirty="0"/>
              <a:t>, unless compelled to change that state by forces impressed upon it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24580" name="Picture 5" descr="newton"/>
          <p:cNvPicPr>
            <a:picLocks noChangeAspect="1" noChangeArrowheads="1"/>
          </p:cNvPicPr>
          <p:nvPr/>
        </p:nvPicPr>
        <p:blipFill>
          <a:blip r:embed="rId2" cstate="print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"/>
          <a:stretch>
            <a:fillRect/>
          </a:stretch>
        </p:blipFill>
        <p:spPr bwMode="auto">
          <a:xfrm>
            <a:off x="4880927" y="160020"/>
            <a:ext cx="936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60" y="3167390"/>
            <a:ext cx="841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2"/>
            </a:pPr>
            <a:r>
              <a:rPr lang="en-US" sz="2400" b="1" dirty="0">
                <a:latin typeface="Trebuchet MS" panose="020B0603020202020204" pitchFamily="34" charset="0"/>
              </a:rPr>
              <a:t>The time rate of change of any object’s momentum equals the applied force.</a:t>
            </a:r>
          </a:p>
        </p:txBody>
      </p:sp>
    </p:spTree>
    <p:extLst>
      <p:ext uri="{BB962C8B-B14F-4D97-AF65-F5344CB8AC3E}">
        <p14:creationId xmlns:p14="http://schemas.microsoft.com/office/powerpoint/2010/main" val="25339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5542" y="2286016"/>
                <a:ext cx="2312596" cy="1302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acc>
                            <m:accPr>
                              <m:chr m:val="⃑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sz="4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4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sz="400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542" y="2286016"/>
                <a:ext cx="2312596" cy="1302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43902" y="1592921"/>
            <a:ext cx="8879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sz="2400"/>
              <a:t>The time rate of change of any objects momentum equals the applied force.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6513" y="3860162"/>
                <a:ext cx="8056880" cy="108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4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𝑡</m:t>
                        </m:r>
                      </m:den>
                    </m:f>
                    <m:r>
                      <a:rPr lang="en-US" sz="4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∆</m:t>
                        </m:r>
                        <m:acc>
                          <m:accPr>
                            <m:chr m:val="⃑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𝑡</m:t>
                        </m:r>
                      </m:den>
                    </m:f>
                    <m:r>
                      <a:rPr lang="en-US" sz="40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num>
                      <m:den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𝑡</m:t>
                        </m:r>
                      </m:den>
                    </m:f>
                    <m:r>
                      <a:rPr lang="en-US" sz="4000" b="0" i="1" smtClean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400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13" y="3860162"/>
                <a:ext cx="8056880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 bwMode="auto">
          <a:xfrm flipV="1">
            <a:off x="5349240" y="3682397"/>
            <a:ext cx="1016000" cy="1301868"/>
          </a:xfrm>
          <a:prstGeom prst="straightConnector1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283681" y="3327070"/>
            <a:ext cx="62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5542" y="5289788"/>
                <a:ext cx="2312596" cy="782587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r>
                        <a:rPr lang="en-US" sz="4000" b="0" i="1" smtClean="0">
                          <a:latin typeface="Cambria Math"/>
                        </a:rPr>
                        <m:t>𝑚</m:t>
                      </m:r>
                      <m:acc>
                        <m:accPr>
                          <m:chr m:val="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542" y="5289788"/>
                <a:ext cx="2312596" cy="782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Newton’s Second Law</a:t>
            </a:r>
          </a:p>
        </p:txBody>
      </p:sp>
    </p:spTree>
    <p:extLst>
      <p:ext uri="{BB962C8B-B14F-4D97-AF65-F5344CB8AC3E}">
        <p14:creationId xmlns:p14="http://schemas.microsoft.com/office/powerpoint/2010/main" val="146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Newton’s Laws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US" sz="2400" dirty="0"/>
              <a:t>A body continues in its state of rest, or of uniform motion in a </a:t>
            </a:r>
            <a:r>
              <a:rPr lang="en-US" sz="2400" dirty="0">
                <a:solidFill>
                  <a:srgbClr val="00B050"/>
                </a:solidFill>
              </a:rPr>
              <a:t>straight line</a:t>
            </a:r>
            <a:r>
              <a:rPr lang="en-US" sz="2400" dirty="0"/>
              <a:t>, unless compelled to change that state by forces impressed upon it.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2400" dirty="0"/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2"/>
            </a:pPr>
            <a:r>
              <a:rPr lang="en-US" sz="2400" dirty="0"/>
              <a:t>The time rate of change of any objects momentum equals the applied force.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pic>
        <p:nvPicPr>
          <p:cNvPr id="24580" name="Picture 5" descr="newton"/>
          <p:cNvPicPr>
            <a:picLocks noChangeAspect="1" noChangeArrowheads="1"/>
          </p:cNvPicPr>
          <p:nvPr/>
        </p:nvPicPr>
        <p:blipFill>
          <a:blip r:embed="rId2" cstate="print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"/>
          <a:stretch>
            <a:fillRect/>
          </a:stretch>
        </p:blipFill>
        <p:spPr bwMode="auto">
          <a:xfrm>
            <a:off x="4772967" y="228600"/>
            <a:ext cx="936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5760" y="4294061"/>
            <a:ext cx="841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SzPct val="100000"/>
            </a:pPr>
            <a:r>
              <a:rPr lang="en-US" sz="2400" b="1" dirty="0" smtClean="0">
                <a:latin typeface="Trebuchet MS" panose="020B0603020202020204" pitchFamily="34" charset="0"/>
              </a:rPr>
              <a:t>3.   When </a:t>
            </a:r>
            <a:r>
              <a:rPr lang="en-US" sz="2400" b="1" dirty="0">
                <a:latin typeface="Trebuchet MS" panose="020B0603020202020204" pitchFamily="34" charset="0"/>
              </a:rPr>
              <a:t>body A exerts a force on body B, body B will exert an </a:t>
            </a:r>
            <a:r>
              <a:rPr lang="en-US" sz="2400" b="1" dirty="0">
                <a:solidFill>
                  <a:srgbClr val="00B050"/>
                </a:solidFill>
                <a:latin typeface="Trebuchet MS" panose="020B0603020202020204" pitchFamily="34" charset="0"/>
              </a:rPr>
              <a:t>equal, but opposite</a:t>
            </a:r>
            <a:r>
              <a:rPr lang="en-US" sz="2400" b="1" dirty="0">
                <a:latin typeface="Trebuchet MS" panose="020B0603020202020204" pitchFamily="34" charset="0"/>
              </a:rPr>
              <a:t>, force on body A.</a:t>
            </a:r>
          </a:p>
        </p:txBody>
      </p:sp>
    </p:spTree>
    <p:extLst>
      <p:ext uri="{BB962C8B-B14F-4D97-AF65-F5344CB8AC3E}">
        <p14:creationId xmlns:p14="http://schemas.microsoft.com/office/powerpoint/2010/main" val="23485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Astro 310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stro 310 Theme" id="{244C6FAF-B7F0-4A86-916F-26D2E6EE7DDC}" vid="{20D8168A-5EAA-471C-9E49-240D9D107552}"/>
    </a:ext>
  </a:ext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A8654EBD2EE47AC5DEF88A4E4BD8F" ma:contentTypeVersion="7" ma:contentTypeDescription="Create a new document." ma:contentTypeScope="" ma:versionID="e505c6e82816ebd94c77217d4d2de4dd">
  <xsd:schema xmlns:xsd="http://www.w3.org/2001/XMLSchema" xmlns:xs="http://www.w3.org/2001/XMLSchema" xmlns:p="http://schemas.microsoft.com/office/2006/metadata/properties" xmlns:ns2="0f9e4220-d6a4-4be3-a2a3-abfcd1f1a662" targetNamespace="http://schemas.microsoft.com/office/2006/metadata/properties" ma:root="true" ma:fieldsID="71e642395813eefe4a8fb5172b6d26ee" ns2:_="">
    <xsd:import namespace="0f9e4220-d6a4-4be3-a2a3-abfcd1f1a6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e4220-d6a4-4be3-a2a3-abfcd1f1a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9210A-8335-44AF-8EE5-1DB3339D4825}">
  <ds:schemaRefs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b61c2465-24c3-4ed3-b6f4-ec97b93c796d"/>
    <ds:schemaRef ds:uri="http://schemas.microsoft.com/office/2006/documentManagement/types"/>
    <ds:schemaRef ds:uri="http://schemas.microsoft.com/office/2006/metadata/properties"/>
    <ds:schemaRef ds:uri="65c9b154-240a-4583-bab7-9ef827678c1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46A5EBA-14CD-4A9C-80CE-B3BBEB98E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60D26-6FBA-4D65-BB90-4AEC55BD4153}"/>
</file>

<file path=docProps/app.xml><?xml version="1.0" encoding="utf-8"?>
<Properties xmlns="http://schemas.openxmlformats.org/officeDocument/2006/extended-properties" xmlns:vt="http://schemas.openxmlformats.org/officeDocument/2006/docPropsVTypes">
  <Template>Astro 310 Theme</Template>
  <TotalTime>424</TotalTime>
  <Words>1478</Words>
  <Application>Microsoft Office PowerPoint</Application>
  <PresentationFormat>On-screen Show (4:3)</PresentationFormat>
  <Paragraphs>237</Paragraphs>
  <Slides>36</Slides>
  <Notes>9</Notes>
  <HiddenSlides>3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Cambria Math</vt:lpstr>
      <vt:lpstr>Century Gothic</vt:lpstr>
      <vt:lpstr>Trebuchet MS</vt:lpstr>
      <vt:lpstr>Verdana</vt:lpstr>
      <vt:lpstr>Wingdings</vt:lpstr>
      <vt:lpstr>Astro 310 Theme</vt:lpstr>
      <vt:lpstr>5_USAFA Standard</vt:lpstr>
      <vt:lpstr>Bitmap Image</vt:lpstr>
      <vt:lpstr>Equation</vt:lpstr>
      <vt:lpstr>AstroEngr 331X</vt:lpstr>
      <vt:lpstr>Basic Laws &amp; Restricted 2-Body EOM</vt:lpstr>
      <vt:lpstr>Basic Definitions</vt:lpstr>
      <vt:lpstr>Newton’s Laws</vt:lpstr>
      <vt:lpstr>Linear Momentum</vt:lpstr>
      <vt:lpstr>Angular Momentum</vt:lpstr>
      <vt:lpstr>Newton’s Laws</vt:lpstr>
      <vt:lpstr>Newton’s Second Law</vt:lpstr>
      <vt:lpstr>Newton’s Laws</vt:lpstr>
      <vt:lpstr>Conservation of Momentum</vt:lpstr>
      <vt:lpstr>Mechanical Energy</vt:lpstr>
      <vt:lpstr>Conservation of Mechanical Energy</vt:lpstr>
      <vt:lpstr>Conservation of Mechanical Energy</vt:lpstr>
      <vt:lpstr>Newton’s Universal Law of Gravitation </vt:lpstr>
      <vt:lpstr>Orbital Motion</vt:lpstr>
      <vt:lpstr>Kepler’s Laws</vt:lpstr>
      <vt:lpstr>Kepler’s Laws</vt:lpstr>
      <vt:lpstr>PowerPoint Presentation</vt:lpstr>
      <vt:lpstr>Analyzing Motion</vt:lpstr>
      <vt:lpstr>PowerPoint Presentation</vt:lpstr>
      <vt:lpstr>PowerPoint Presentation</vt:lpstr>
      <vt:lpstr>PowerPoint Presentation</vt:lpstr>
      <vt:lpstr>PowerPoint Presentation</vt:lpstr>
      <vt:lpstr>Equation of Motion</vt:lpstr>
      <vt:lpstr>Equation of Motion</vt:lpstr>
      <vt:lpstr>Simplifying Assumptions</vt:lpstr>
      <vt:lpstr>More Simplifying Assumptions!</vt:lpstr>
      <vt:lpstr>Restricted 2-Body EOM</vt:lpstr>
      <vt:lpstr>Conic Sections</vt:lpstr>
      <vt:lpstr>Useful Form of 2-Body EOM</vt:lpstr>
      <vt:lpstr>Orbital Geometry</vt:lpstr>
      <vt:lpstr>Orbital Geometry</vt:lpstr>
      <vt:lpstr>Constants of Orbital Motion</vt:lpstr>
      <vt:lpstr>Orbital Parameters</vt:lpstr>
      <vt:lpstr>Orbital Velocities</vt:lpstr>
      <vt:lpstr>Basic Laws &amp; Restricted 2-Body EOM</vt:lpstr>
    </vt:vector>
  </TitlesOfParts>
  <Company>usafa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david.french</dc:creator>
  <cp:lastModifiedBy>Gregory Frey</cp:lastModifiedBy>
  <cp:revision>15</cp:revision>
  <dcterms:created xsi:type="dcterms:W3CDTF">2005-07-18T22:27:32Z</dcterms:created>
  <dcterms:modified xsi:type="dcterms:W3CDTF">2024-05-08T16:50:21Z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0x010100F53A8654EBD2EE47AC5DEF88A4E4BD8F</vt:lpwstr>
  </property>
</Properties>
</file>